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8288000" cy="10287000"/>
  <p:notesSz cx="6858000" cy="9144000"/>
  <p:embeddedFontLst>
    <p:embeddedFont>
      <p:font typeface="TT Drugs" charset="1" panose="02000503060000020003"/>
      <p:regular r:id="rId13"/>
    </p:embeddedFont>
    <p:embeddedFont>
      <p:font typeface="TT Drugs Bold" charset="1" panose="02000803060000020003"/>
      <p:regular r:id="rId14"/>
    </p:embeddedFont>
    <p:embeddedFont>
      <p:font typeface="TT Drugs Bold Italics" charset="1" panose="02000803000000090003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https://dialnet.unirioja.es/servlet/revista?codigo=2436" TargetMode="External" Type="http://schemas.openxmlformats.org/officeDocument/2006/relationships/hyperlink"/><Relationship Id="rId5" Target="https://dialnet.unirioja.es/ejemplar/559812" TargetMode="External" Type="http://schemas.openxmlformats.org/officeDocument/2006/relationships/hyperlink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202370" y="942173"/>
            <a:ext cx="10187166" cy="5163762"/>
            <a:chOff x="0" y="0"/>
            <a:chExt cx="13582888" cy="6885016"/>
          </a:xfrm>
        </p:grpSpPr>
        <p:grpSp>
          <p:nvGrpSpPr>
            <p:cNvPr name="Group 3" id="3"/>
            <p:cNvGrpSpPr/>
            <p:nvPr/>
          </p:nvGrpSpPr>
          <p:grpSpPr>
            <a:xfrm rot="0">
              <a:off x="0" y="0"/>
              <a:ext cx="13582888" cy="518100"/>
              <a:chOff x="0" y="0"/>
              <a:chExt cx="2683040" cy="102341"/>
            </a:xfrm>
          </p:grpSpPr>
          <p:sp>
            <p:nvSpPr>
              <p:cNvPr name="Freeform 4" id="4"/>
              <p:cNvSpPr/>
              <p:nvPr/>
            </p:nvSpPr>
            <p:spPr>
              <a:xfrm flipH="false" flipV="false" rot="0">
                <a:off x="0" y="0"/>
                <a:ext cx="2683040" cy="102341"/>
              </a:xfrm>
              <a:custGeom>
                <a:avLst/>
                <a:gdLst/>
                <a:ahLst/>
                <a:cxnLst/>
                <a:rect r="r" b="b" t="t" l="l"/>
                <a:pathLst>
                  <a:path h="102341" w="2683040">
                    <a:moveTo>
                      <a:pt x="0" y="0"/>
                    </a:moveTo>
                    <a:lnTo>
                      <a:pt x="2683040" y="0"/>
                    </a:lnTo>
                    <a:lnTo>
                      <a:pt x="2683040" y="102341"/>
                    </a:lnTo>
                    <a:lnTo>
                      <a:pt x="0" y="102341"/>
                    </a:lnTo>
                    <a:close/>
                  </a:path>
                </a:pathLst>
              </a:custGeom>
              <a:solidFill>
                <a:srgbClr val="BFE5EF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name="TextBox 5" id="5"/>
              <p:cNvSpPr txBox="true"/>
              <p:nvPr/>
            </p:nvSpPr>
            <p:spPr>
              <a:xfrm>
                <a:off x="0" y="-19050"/>
                <a:ext cx="2683040" cy="12139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 marL="0" indent="0" lvl="0">
                  <a:lnSpc>
                    <a:spcPts val="285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6" id="6"/>
            <p:cNvGrpSpPr/>
            <p:nvPr/>
          </p:nvGrpSpPr>
          <p:grpSpPr>
            <a:xfrm rot="0">
              <a:off x="0" y="0"/>
              <a:ext cx="440714" cy="6885016"/>
              <a:chOff x="0" y="0"/>
              <a:chExt cx="87055" cy="1360003"/>
            </a:xfrm>
          </p:grpSpPr>
          <p:sp>
            <p:nvSpPr>
              <p:cNvPr name="Freeform 7" id="7"/>
              <p:cNvSpPr/>
              <p:nvPr/>
            </p:nvSpPr>
            <p:spPr>
              <a:xfrm flipH="false" flipV="false" rot="0">
                <a:off x="0" y="0"/>
                <a:ext cx="87055" cy="1360003"/>
              </a:xfrm>
              <a:custGeom>
                <a:avLst/>
                <a:gdLst/>
                <a:ahLst/>
                <a:cxnLst/>
                <a:rect r="r" b="b" t="t" l="l"/>
                <a:pathLst>
                  <a:path h="1360003" w="87055">
                    <a:moveTo>
                      <a:pt x="0" y="0"/>
                    </a:moveTo>
                    <a:lnTo>
                      <a:pt x="87055" y="0"/>
                    </a:lnTo>
                    <a:lnTo>
                      <a:pt x="87055" y="1360003"/>
                    </a:lnTo>
                    <a:lnTo>
                      <a:pt x="0" y="1360003"/>
                    </a:lnTo>
                    <a:close/>
                  </a:path>
                </a:pathLst>
              </a:custGeom>
              <a:solidFill>
                <a:srgbClr val="BFE5EF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name="TextBox 8" id="8"/>
              <p:cNvSpPr txBox="true"/>
              <p:nvPr/>
            </p:nvSpPr>
            <p:spPr>
              <a:xfrm>
                <a:off x="0" y="-19050"/>
                <a:ext cx="87055" cy="137905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 marL="0" indent="0" lvl="0">
                  <a:lnSpc>
                    <a:spcPts val="285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9" id="9"/>
          <p:cNvGrpSpPr/>
          <p:nvPr/>
        </p:nvGrpSpPr>
        <p:grpSpPr>
          <a:xfrm rot="-10800000">
            <a:off x="7072134" y="4265953"/>
            <a:ext cx="10187166" cy="5163762"/>
            <a:chOff x="0" y="0"/>
            <a:chExt cx="13582888" cy="6885016"/>
          </a:xfrm>
        </p:grpSpPr>
        <p:grpSp>
          <p:nvGrpSpPr>
            <p:cNvPr name="Group 10" id="10"/>
            <p:cNvGrpSpPr/>
            <p:nvPr/>
          </p:nvGrpSpPr>
          <p:grpSpPr>
            <a:xfrm rot="0">
              <a:off x="0" y="0"/>
              <a:ext cx="13582888" cy="518100"/>
              <a:chOff x="0" y="0"/>
              <a:chExt cx="2683040" cy="102341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2683040" cy="102341"/>
              </a:xfrm>
              <a:custGeom>
                <a:avLst/>
                <a:gdLst/>
                <a:ahLst/>
                <a:cxnLst/>
                <a:rect r="r" b="b" t="t" l="l"/>
                <a:pathLst>
                  <a:path h="102341" w="2683040">
                    <a:moveTo>
                      <a:pt x="0" y="0"/>
                    </a:moveTo>
                    <a:lnTo>
                      <a:pt x="2683040" y="0"/>
                    </a:lnTo>
                    <a:lnTo>
                      <a:pt x="2683040" y="102341"/>
                    </a:lnTo>
                    <a:lnTo>
                      <a:pt x="0" y="102341"/>
                    </a:lnTo>
                    <a:close/>
                  </a:path>
                </a:pathLst>
              </a:custGeom>
              <a:solidFill>
                <a:srgbClr val="BFE5EF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name="TextBox 12" id="12"/>
              <p:cNvSpPr txBox="true"/>
              <p:nvPr/>
            </p:nvSpPr>
            <p:spPr>
              <a:xfrm>
                <a:off x="0" y="-19050"/>
                <a:ext cx="2683040" cy="121391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 marL="0" indent="0" lvl="0">
                  <a:lnSpc>
                    <a:spcPts val="285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13" id="13"/>
            <p:cNvGrpSpPr/>
            <p:nvPr/>
          </p:nvGrpSpPr>
          <p:grpSpPr>
            <a:xfrm rot="0">
              <a:off x="0" y="0"/>
              <a:ext cx="440714" cy="6885016"/>
              <a:chOff x="0" y="0"/>
              <a:chExt cx="87055" cy="1360003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87055" cy="1360003"/>
              </a:xfrm>
              <a:custGeom>
                <a:avLst/>
                <a:gdLst/>
                <a:ahLst/>
                <a:cxnLst/>
                <a:rect r="r" b="b" t="t" l="l"/>
                <a:pathLst>
                  <a:path h="1360003" w="87055">
                    <a:moveTo>
                      <a:pt x="0" y="0"/>
                    </a:moveTo>
                    <a:lnTo>
                      <a:pt x="87055" y="0"/>
                    </a:lnTo>
                    <a:lnTo>
                      <a:pt x="87055" y="1360003"/>
                    </a:lnTo>
                    <a:lnTo>
                      <a:pt x="0" y="1360003"/>
                    </a:lnTo>
                    <a:close/>
                  </a:path>
                </a:pathLst>
              </a:custGeom>
              <a:solidFill>
                <a:srgbClr val="BFE5EF"/>
              </a:solidFill>
              <a:ln cap="sq">
                <a:noFill/>
                <a:prstDash val="solid"/>
                <a:miter/>
              </a:ln>
            </p:spPr>
          </p:sp>
          <p:sp>
            <p:nvSpPr>
              <p:cNvPr name="TextBox 15" id="15"/>
              <p:cNvSpPr txBox="true"/>
              <p:nvPr/>
            </p:nvSpPr>
            <p:spPr>
              <a:xfrm>
                <a:off x="0" y="-19050"/>
                <a:ext cx="87055" cy="1379053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 marL="0" indent="0" lvl="0">
                  <a:lnSpc>
                    <a:spcPts val="2859"/>
                  </a:lnSpc>
                  <a:spcBef>
                    <a:spcPct val="0"/>
                  </a:spcBef>
                </a:pPr>
              </a:p>
            </p:txBody>
          </p:sp>
        </p:grpSp>
      </p:grpSp>
      <p:grpSp>
        <p:nvGrpSpPr>
          <p:cNvPr name="Group 16" id="16"/>
          <p:cNvGrpSpPr/>
          <p:nvPr/>
        </p:nvGrpSpPr>
        <p:grpSpPr>
          <a:xfrm rot="0">
            <a:off x="4778713" y="3394537"/>
            <a:ext cx="8730575" cy="3497927"/>
            <a:chOff x="0" y="0"/>
            <a:chExt cx="2912060" cy="1166724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2912060" cy="1166724"/>
            </a:xfrm>
            <a:custGeom>
              <a:avLst/>
              <a:gdLst/>
              <a:ahLst/>
              <a:cxnLst/>
              <a:rect r="r" b="b" t="t" l="l"/>
              <a:pathLst>
                <a:path h="1166724" w="2912060">
                  <a:moveTo>
                    <a:pt x="0" y="0"/>
                  </a:moveTo>
                  <a:lnTo>
                    <a:pt x="2912060" y="0"/>
                  </a:lnTo>
                  <a:lnTo>
                    <a:pt x="2912060" y="1166724"/>
                  </a:lnTo>
                  <a:lnTo>
                    <a:pt x="0" y="116672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3810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8" id="18"/>
            <p:cNvSpPr txBox="true"/>
            <p:nvPr/>
          </p:nvSpPr>
          <p:spPr>
            <a:xfrm>
              <a:off x="0" y="-19050"/>
              <a:ext cx="2912060" cy="11857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8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19" id="19"/>
          <p:cNvSpPr/>
          <p:nvPr/>
        </p:nvSpPr>
        <p:spPr>
          <a:xfrm flipH="false" flipV="false" rot="0">
            <a:off x="14915640" y="-659492"/>
            <a:ext cx="4687320" cy="4687320"/>
          </a:xfrm>
          <a:custGeom>
            <a:avLst/>
            <a:gdLst/>
            <a:ahLst/>
            <a:cxnLst/>
            <a:rect r="r" b="b" t="t" l="l"/>
            <a:pathLst>
              <a:path h="4687320" w="4687320">
                <a:moveTo>
                  <a:pt x="0" y="0"/>
                </a:moveTo>
                <a:lnTo>
                  <a:pt x="4687320" y="0"/>
                </a:lnTo>
                <a:lnTo>
                  <a:pt x="4687320" y="4687320"/>
                </a:lnTo>
                <a:lnTo>
                  <a:pt x="0" y="4687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20" id="20"/>
          <p:cNvGrpSpPr/>
          <p:nvPr/>
        </p:nvGrpSpPr>
        <p:grpSpPr>
          <a:xfrm rot="0">
            <a:off x="-2343983" y="7089454"/>
            <a:ext cx="7092705" cy="7092705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FE5EF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5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12028966" y="-3546166"/>
            <a:ext cx="5773349" cy="5773349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BFE5EF"/>
            </a:solidFill>
          </p:spPr>
        </p:sp>
        <p:sp>
          <p:nvSpPr>
            <p:cNvPr name="TextBox 25" id="25"/>
            <p:cNvSpPr txBox="true"/>
            <p:nvPr/>
          </p:nvSpPr>
          <p:spPr>
            <a:xfrm>
              <a:off x="76200" y="57150"/>
              <a:ext cx="660400" cy="67945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59"/>
                </a:lnSpc>
              </a:pPr>
            </a:p>
          </p:txBody>
        </p:sp>
      </p:grpSp>
      <p:sp>
        <p:nvSpPr>
          <p:cNvPr name="Freeform 26" id="26"/>
          <p:cNvSpPr/>
          <p:nvPr/>
        </p:nvSpPr>
        <p:spPr>
          <a:xfrm flipH="false" flipV="false" rot="0">
            <a:off x="2125558" y="7702920"/>
            <a:ext cx="4687320" cy="4687320"/>
          </a:xfrm>
          <a:custGeom>
            <a:avLst/>
            <a:gdLst/>
            <a:ahLst/>
            <a:cxnLst/>
            <a:rect r="r" b="b" t="t" l="l"/>
            <a:pathLst>
              <a:path h="4687320" w="4687320">
                <a:moveTo>
                  <a:pt x="0" y="0"/>
                </a:moveTo>
                <a:lnTo>
                  <a:pt x="4687320" y="0"/>
                </a:lnTo>
                <a:lnTo>
                  <a:pt x="4687320" y="4687320"/>
                </a:lnTo>
                <a:lnTo>
                  <a:pt x="0" y="4687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7" id="27"/>
          <p:cNvSpPr txBox="true"/>
          <p:nvPr/>
        </p:nvSpPr>
        <p:spPr>
          <a:xfrm rot="0">
            <a:off x="5135620" y="4143375"/>
            <a:ext cx="8016760" cy="2000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280"/>
              </a:lnSpc>
            </a:pPr>
            <a:r>
              <a:rPr lang="en-US" sz="4400">
                <a:solidFill>
                  <a:srgbClr val="010101"/>
                </a:solidFill>
                <a:latin typeface="TT Drugs"/>
                <a:ea typeface="TT Drugs"/>
                <a:cs typeface="TT Drugs"/>
                <a:sym typeface="TT Drugs"/>
              </a:rPr>
              <a:t>Gizarte Langilea Osakidetzako Genero Identitateko Unitatean (UIG)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367228" y="7041042"/>
            <a:ext cx="7553545" cy="4561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732"/>
              </a:lnSpc>
            </a:pPr>
            <a:r>
              <a:rPr lang="en-US" sz="2666" spc="133">
                <a:solidFill>
                  <a:srgbClr val="1A1A1A"/>
                </a:solidFill>
                <a:latin typeface="TT Drugs"/>
                <a:ea typeface="TT Drugs"/>
                <a:cs typeface="TT Drugs"/>
                <a:sym typeface="TT Drugs"/>
              </a:rPr>
              <a:t>Sofía Herzog Fernández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-67876"/>
            <a:ext cx="7794704" cy="10422752"/>
            <a:chOff x="0" y="0"/>
            <a:chExt cx="2052926" cy="274508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052926" cy="2745087"/>
            </a:xfrm>
            <a:custGeom>
              <a:avLst/>
              <a:gdLst/>
              <a:ahLst/>
              <a:cxnLst/>
              <a:rect r="r" b="b" t="t" l="l"/>
              <a:pathLst>
                <a:path h="2745087" w="2052926">
                  <a:moveTo>
                    <a:pt x="0" y="0"/>
                  </a:moveTo>
                  <a:lnTo>
                    <a:pt x="2052926" y="0"/>
                  </a:lnTo>
                  <a:lnTo>
                    <a:pt x="2052926" y="2745087"/>
                  </a:lnTo>
                  <a:lnTo>
                    <a:pt x="0" y="2745087"/>
                  </a:lnTo>
                  <a:close/>
                </a:path>
              </a:pathLst>
            </a:custGeom>
            <a:solidFill>
              <a:srgbClr val="BFE5EF">
                <a:alpha val="60784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2052926" cy="276413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5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6444850" y="3102505"/>
            <a:ext cx="8612662" cy="5180913"/>
            <a:chOff x="0" y="0"/>
            <a:chExt cx="2268356" cy="1364520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2268356" cy="1364520"/>
            </a:xfrm>
            <a:custGeom>
              <a:avLst/>
              <a:gdLst/>
              <a:ahLst/>
              <a:cxnLst/>
              <a:rect r="r" b="b" t="t" l="l"/>
              <a:pathLst>
                <a:path h="1364520" w="2268356">
                  <a:moveTo>
                    <a:pt x="0" y="0"/>
                  </a:moveTo>
                  <a:lnTo>
                    <a:pt x="2268356" y="0"/>
                  </a:lnTo>
                  <a:lnTo>
                    <a:pt x="2268356" y="1364520"/>
                  </a:lnTo>
                  <a:lnTo>
                    <a:pt x="0" y="1364520"/>
                  </a:lnTo>
                  <a:close/>
                </a:path>
              </a:pathLst>
            </a:custGeom>
            <a:solidFill>
              <a:srgbClr val="BFE5EF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9050"/>
              <a:ext cx="2268356" cy="138357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859"/>
                </a:lnSpc>
              </a:pPr>
            </a:p>
          </p:txBody>
        </p:sp>
      </p:grpSp>
      <p:sp>
        <p:nvSpPr>
          <p:cNvPr name="TextBox 8" id="8"/>
          <p:cNvSpPr txBox="true"/>
          <p:nvPr/>
        </p:nvSpPr>
        <p:spPr>
          <a:xfrm rot="0">
            <a:off x="6983906" y="1436099"/>
            <a:ext cx="5024086" cy="1016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226"/>
              </a:lnSpc>
            </a:pPr>
            <a:r>
              <a:rPr lang="en-US" sz="5961" spc="584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Aurkibidea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6737380" y="3727730"/>
            <a:ext cx="937219" cy="657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26"/>
              </a:lnSpc>
            </a:pPr>
            <a:r>
              <a:rPr lang="en-US" sz="4271">
                <a:solidFill>
                  <a:srgbClr val="FFFFFF"/>
                </a:solidFill>
                <a:latin typeface="TT Drugs"/>
                <a:ea typeface="TT Drugs"/>
                <a:cs typeface="TT Drugs"/>
                <a:sym typeface="TT Drugs"/>
              </a:rPr>
              <a:t>01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737380" y="5691191"/>
            <a:ext cx="937219" cy="657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26"/>
              </a:lnSpc>
            </a:pPr>
            <a:r>
              <a:rPr lang="en-US" sz="4271">
                <a:solidFill>
                  <a:srgbClr val="FFFFFF"/>
                </a:solidFill>
                <a:latin typeface="TT Drugs"/>
                <a:ea typeface="TT Drugs"/>
                <a:cs typeface="TT Drugs"/>
                <a:sym typeface="TT Drugs"/>
              </a:rPr>
              <a:t>02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6737380" y="6870309"/>
            <a:ext cx="937219" cy="657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26"/>
              </a:lnSpc>
            </a:pPr>
            <a:r>
              <a:rPr lang="en-US" sz="4271">
                <a:solidFill>
                  <a:srgbClr val="FFFFFF"/>
                </a:solidFill>
                <a:latin typeface="TT Drugs"/>
                <a:ea typeface="TT Drugs"/>
                <a:cs typeface="TT Drugs"/>
                <a:sym typeface="TT Drugs"/>
              </a:rPr>
              <a:t>03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8113458" y="3823256"/>
            <a:ext cx="5790503" cy="4280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83"/>
              </a:lnSpc>
            </a:pP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Oinarrizko kontzeptuak: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8113458" y="5786717"/>
            <a:ext cx="6076629" cy="4280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83"/>
              </a:lnSpc>
            </a:pP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UIGrako pausuak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8113458" y="6965835"/>
            <a:ext cx="5790503" cy="42807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483"/>
              </a:lnSpc>
              <a:spcBef>
                <a:spcPct val="0"/>
              </a:spcBef>
            </a:pP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Gizarte langilearen rola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8319086" y="4337330"/>
            <a:ext cx="5956422" cy="8662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83"/>
              </a:lnSpc>
            </a:pP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a) Sexu- eta genero-aniztasuna</a:t>
            </a:r>
          </a:p>
          <a:p>
            <a:pPr algn="l">
              <a:lnSpc>
                <a:spcPts val="3483"/>
              </a:lnSpc>
            </a:pP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b) </a:t>
            </a:r>
            <a:r>
              <a:rPr lang="en-US" sz="2524" spc="247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Despatologizazioa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32297" y="369828"/>
            <a:ext cx="10630914" cy="1016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226"/>
              </a:lnSpc>
              <a:spcBef>
                <a:spcPct val="0"/>
              </a:spcBef>
            </a:pPr>
            <a:r>
              <a:rPr lang="en-US" sz="5961" spc="584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Oinarrizko kontzeptuak:</a:t>
            </a:r>
          </a:p>
        </p:txBody>
      </p:sp>
      <p:grpSp>
        <p:nvGrpSpPr>
          <p:cNvPr name="Group 3" id="3"/>
          <p:cNvGrpSpPr/>
          <p:nvPr/>
        </p:nvGrpSpPr>
        <p:grpSpPr>
          <a:xfrm rot="0">
            <a:off x="1875309" y="2748036"/>
            <a:ext cx="9149108" cy="1700389"/>
            <a:chOff x="0" y="0"/>
            <a:chExt cx="12198811" cy="2267185"/>
          </a:xfrm>
        </p:grpSpPr>
        <p:sp>
          <p:nvSpPr>
            <p:cNvPr name="TextBox 4" id="4"/>
            <p:cNvSpPr txBox="true"/>
            <p:nvPr/>
          </p:nvSpPr>
          <p:spPr>
            <a:xfrm rot="0">
              <a:off x="0" y="559797"/>
              <a:ext cx="12198811" cy="17073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621"/>
                </a:lnSpc>
                <a:spcBef>
                  <a:spcPct val="0"/>
                </a:spcBef>
              </a:pPr>
              <a:r>
                <a:rPr lang="en-US" sz="1899" spc="186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Sexu, genero, orientazio, identitate eta adierazpen guztiak barnebiltzen dituen kontzeptua da. Horren baitan kokatzen diren jarrera, ezaugarri eta nortasunak banan banan zehazteko beharrik gabe.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-47625"/>
              <a:ext cx="12198811" cy="45502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829"/>
                </a:lnSpc>
                <a:spcBef>
                  <a:spcPct val="0"/>
                </a:spcBef>
              </a:pPr>
              <a:r>
                <a:rPr lang="en-US" b="true" sz="2050" spc="200">
                  <a:solidFill>
                    <a:srgbClr val="0071BC"/>
                  </a:solidFill>
                  <a:latin typeface="TT Drugs Bold"/>
                  <a:ea typeface="TT Drugs Bold"/>
                  <a:cs typeface="TT Drugs Bold"/>
                  <a:sym typeface="TT Drugs Bold"/>
                </a:rPr>
                <a:t>TERMINO INKLUSIBOA</a:t>
              </a:r>
            </a:p>
          </p:txBody>
        </p:sp>
      </p:grpSp>
      <p:grpSp>
        <p:nvGrpSpPr>
          <p:cNvPr name="Group 6" id="6"/>
          <p:cNvGrpSpPr/>
          <p:nvPr/>
        </p:nvGrpSpPr>
        <p:grpSpPr>
          <a:xfrm rot="0">
            <a:off x="1875309" y="5038975"/>
            <a:ext cx="9149108" cy="1700389"/>
            <a:chOff x="0" y="0"/>
            <a:chExt cx="12198811" cy="2267185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0" y="559797"/>
              <a:ext cx="12198811" cy="17073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621"/>
                </a:lnSpc>
                <a:spcBef>
                  <a:spcPct val="0"/>
                </a:spcBef>
              </a:pPr>
              <a:r>
                <a:rPr lang="en-US" sz="1899" spc="186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Gorputz, sentsazio eta desira guztiak kontuan hartzen ditu. Aniztasuna gizatasunaren berezko ezaugarria da: SGAk gizadi osoari egiten dio erreferentzia, inork ez duelako bere sexualitatea berdin bizitzen.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-47625"/>
              <a:ext cx="12198811" cy="45502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829"/>
                </a:lnSpc>
                <a:spcBef>
                  <a:spcPct val="0"/>
                </a:spcBef>
              </a:pPr>
              <a:r>
                <a:rPr lang="en-US" b="true" sz="2050" spc="200">
                  <a:solidFill>
                    <a:srgbClr val="0071BC"/>
                  </a:solidFill>
                  <a:latin typeface="TT Drugs Bold"/>
                  <a:ea typeface="TT Drugs Bold"/>
                  <a:cs typeface="TT Drugs Bold"/>
                  <a:sym typeface="TT Drugs Bold"/>
                </a:rPr>
                <a:t>GIZAKI GUZTIOI ERREFERENTZIA</a:t>
              </a:r>
            </a:p>
          </p:txBody>
        </p:sp>
      </p:grpSp>
      <p:grpSp>
        <p:nvGrpSpPr>
          <p:cNvPr name="Group 9" id="9"/>
          <p:cNvGrpSpPr/>
          <p:nvPr/>
        </p:nvGrpSpPr>
        <p:grpSpPr>
          <a:xfrm rot="0">
            <a:off x="1883235" y="7329914"/>
            <a:ext cx="9141181" cy="2020287"/>
            <a:chOff x="0" y="0"/>
            <a:chExt cx="12188242" cy="2693717"/>
          </a:xfrm>
        </p:grpSpPr>
        <p:sp>
          <p:nvSpPr>
            <p:cNvPr name="TextBox 10" id="10"/>
            <p:cNvSpPr txBox="true"/>
            <p:nvPr/>
          </p:nvSpPr>
          <p:spPr>
            <a:xfrm rot="0">
              <a:off x="0" y="554528"/>
              <a:ext cx="12188242" cy="213918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621"/>
                </a:lnSpc>
                <a:spcBef>
                  <a:spcPct val="0"/>
                </a:spcBef>
              </a:pPr>
              <a:r>
                <a:rPr lang="en-US" sz="1899" spc="186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SGA munduko pertsona guztiak osatzen dugu, ez bakarrik LGTBIQ+ kolektibokoak diren pertsonak. Ez daude pertsona normalak eta pertsona anitzak/dibertsoak. Sexu, genero, orientazio, identitate eta adierazpen “normatiboak” SGAren parte dira ere bai.</a:t>
              </a:r>
            </a:p>
          </p:txBody>
        </p:sp>
        <p:sp>
          <p:nvSpPr>
            <p:cNvPr name="TextBox 11" id="11"/>
            <p:cNvSpPr txBox="true"/>
            <p:nvPr/>
          </p:nvSpPr>
          <p:spPr>
            <a:xfrm rot="0">
              <a:off x="0" y="-47625"/>
              <a:ext cx="12188242" cy="45502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 marL="0" indent="0" lvl="0">
                <a:lnSpc>
                  <a:spcPts val="2829"/>
                </a:lnSpc>
                <a:spcBef>
                  <a:spcPct val="0"/>
                </a:spcBef>
              </a:pPr>
              <a:r>
                <a:rPr lang="en-US" b="true" sz="2050" spc="200">
                  <a:solidFill>
                    <a:srgbClr val="0071BC"/>
                  </a:solidFill>
                  <a:latin typeface="TT Drugs Bold"/>
                  <a:ea typeface="TT Drugs Bold"/>
                  <a:cs typeface="TT Drugs Bold"/>
                  <a:sym typeface="TT Drugs Bold"/>
                </a:rPr>
                <a:t>SGA =/= LGTBIQ+</a:t>
              </a:r>
            </a:p>
          </p:txBody>
        </p:sp>
      </p:grpSp>
      <p:sp>
        <p:nvSpPr>
          <p:cNvPr name="TextBox 12" id="12"/>
          <p:cNvSpPr txBox="true"/>
          <p:nvPr/>
        </p:nvSpPr>
        <p:spPr>
          <a:xfrm rot="0">
            <a:off x="669199" y="1528953"/>
            <a:ext cx="9774763" cy="7136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796"/>
              </a:lnSpc>
              <a:spcBef>
                <a:spcPct val="0"/>
              </a:spcBef>
            </a:pPr>
            <a:r>
              <a:rPr lang="en-US" sz="4200" spc="411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a) Sexu- eta genero-aniztasuna</a:t>
            </a:r>
          </a:p>
        </p:txBody>
      </p:sp>
      <p:grpSp>
        <p:nvGrpSpPr>
          <p:cNvPr name="Group 13" id="13"/>
          <p:cNvGrpSpPr/>
          <p:nvPr/>
        </p:nvGrpSpPr>
        <p:grpSpPr>
          <a:xfrm rot="0">
            <a:off x="12416142" y="784663"/>
            <a:ext cx="5077235" cy="8811252"/>
            <a:chOff x="0" y="0"/>
            <a:chExt cx="1337214" cy="2320659"/>
          </a:xfrm>
        </p:grpSpPr>
        <p:sp>
          <p:nvSpPr>
            <p:cNvPr name="Freeform 14" id="14"/>
            <p:cNvSpPr/>
            <p:nvPr/>
          </p:nvSpPr>
          <p:spPr>
            <a:xfrm flipH="false" flipV="false" rot="0">
              <a:off x="0" y="0"/>
              <a:ext cx="1337214" cy="2320659"/>
            </a:xfrm>
            <a:custGeom>
              <a:avLst/>
              <a:gdLst/>
              <a:ahLst/>
              <a:cxnLst/>
              <a:rect r="r" b="b" t="t" l="l"/>
              <a:pathLst>
                <a:path h="2320659" w="1337214">
                  <a:moveTo>
                    <a:pt x="0" y="0"/>
                  </a:moveTo>
                  <a:lnTo>
                    <a:pt x="1337214" y="0"/>
                  </a:lnTo>
                  <a:lnTo>
                    <a:pt x="1337214" y="2320659"/>
                  </a:lnTo>
                  <a:lnTo>
                    <a:pt x="0" y="2320659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15" id="15"/>
            <p:cNvSpPr txBox="true"/>
            <p:nvPr/>
          </p:nvSpPr>
          <p:spPr>
            <a:xfrm>
              <a:off x="0" y="-19050"/>
              <a:ext cx="1337214" cy="233970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8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6" id="16"/>
          <p:cNvSpPr txBox="true"/>
          <p:nvPr/>
        </p:nvSpPr>
        <p:spPr>
          <a:xfrm rot="0">
            <a:off x="13716579" y="1375105"/>
            <a:ext cx="2236654" cy="369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967"/>
              </a:lnSpc>
              <a:spcBef>
                <a:spcPct val="0"/>
              </a:spcBef>
            </a:pPr>
            <a:r>
              <a:rPr lang="en-US" b="true" sz="2150" spc="210">
                <a:solidFill>
                  <a:srgbClr val="0071BC"/>
                </a:solidFill>
                <a:latin typeface="TT Drugs Bold"/>
                <a:ea typeface="TT Drugs Bold"/>
                <a:cs typeface="TT Drugs Bold"/>
                <a:sym typeface="TT Drugs Bold"/>
              </a:rPr>
              <a:t>*ABIAPUNTUA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2876677" y="6693943"/>
            <a:ext cx="4156167" cy="2128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9" indent="-205105" lvl="1">
              <a:lnSpc>
                <a:spcPts val="2469"/>
              </a:lnSpc>
              <a:buFont typeface="Arial"/>
              <a:buChar char="•"/>
            </a:pPr>
            <a:r>
              <a:rPr lang="en-US" sz="1899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Mendebaldean, sexualitatea ikerketa antropologikoetatik kanpo egon da XX. mendearen amaiera arte, sexualitatearen azterketa zientzia psikologiko, mediko eta biologikoen jabetzakoa izan da ia erabat. 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2876677" y="2383217"/>
            <a:ext cx="3916458" cy="1214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9" indent="-205105" lvl="1">
              <a:lnSpc>
                <a:spcPts val="2469"/>
              </a:lnSpc>
              <a:buFont typeface="Arial"/>
              <a:buChar char="•"/>
            </a:pPr>
            <a:r>
              <a:rPr lang="en-US" sz="1899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Sexualitatea ez da bakarrik gertakari natural bat, esanahi sozio-kulturalez betetako gizakion dimentsio bat baizik. 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12876677" y="4235512"/>
            <a:ext cx="4156167" cy="18237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9" indent="-205105" lvl="1">
              <a:lnSpc>
                <a:spcPts val="2469"/>
              </a:lnSpc>
              <a:buFont typeface="Arial"/>
              <a:buChar char="•"/>
            </a:pPr>
            <a:r>
              <a:rPr lang="en-US" sz="1899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Gizarte bakoitzak sexualitatea bere patroi/eskemen arabera adierazten eta arautzen du, eta zehazten ditu legitimotzat jotzen diren jokabideak eta zigorgarriak direnak.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TextBox 2" id="2"/>
          <p:cNvSpPr txBox="true"/>
          <p:nvPr/>
        </p:nvSpPr>
        <p:spPr>
          <a:xfrm rot="0">
            <a:off x="232297" y="369828"/>
            <a:ext cx="10630914" cy="1016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8226"/>
              </a:lnSpc>
              <a:spcBef>
                <a:spcPct val="0"/>
              </a:spcBef>
            </a:pPr>
            <a:r>
              <a:rPr lang="en-US" sz="5961" spc="584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Oinarrizko kontzeptuak:</a:t>
            </a:r>
          </a:p>
        </p:txBody>
      </p:sp>
      <p:sp>
        <p:nvSpPr>
          <p:cNvPr name="TextBox 3" id="3"/>
          <p:cNvSpPr txBox="true"/>
          <p:nvPr/>
        </p:nvSpPr>
        <p:spPr>
          <a:xfrm rot="0">
            <a:off x="1558887" y="3464164"/>
            <a:ext cx="10170828" cy="16139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621"/>
              </a:lnSpc>
              <a:spcBef>
                <a:spcPct val="0"/>
              </a:spcBef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Gorputzeko ezaugarriak, identitateak, praktikak, ohiturak, keinuak, pertsonak edo pertsona-taldeak gaixo gisa identifikatzea. Gure gizartean, patologizazio-dinamika estrukturalak ditugu sexualitatearen inguruan: orientazio sexuala, sexu-ezaugarriak, gorputz-aniztasuna, adierazpen/identitate ez normatiboak...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1558887" y="2884677"/>
            <a:ext cx="4977977" cy="369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967"/>
              </a:lnSpc>
              <a:spcBef>
                <a:spcPct val="0"/>
              </a:spcBef>
            </a:pPr>
            <a:r>
              <a:rPr lang="en-US" b="true" sz="2150" spc="210">
                <a:solidFill>
                  <a:srgbClr val="0071BC"/>
                </a:solidFill>
                <a:latin typeface="TT Drugs Bold"/>
                <a:ea typeface="TT Drugs Bold"/>
                <a:cs typeface="TT Drugs Bold"/>
                <a:sym typeface="TT Drugs Bold"/>
              </a:rPr>
              <a:t>PATOLOGIZAZIOA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03015" y="6161022"/>
            <a:ext cx="10432284" cy="3185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410209" indent="-205105" lvl="1">
              <a:lnSpc>
                <a:spcPts val="2621"/>
              </a:lnSpc>
              <a:buFont typeface="Arial"/>
              <a:buChar char="•"/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Trans/ez-bitar identitateak ez identifikatzea nahasmendu bezala.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1558887" y="5581535"/>
            <a:ext cx="5109006" cy="369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2967"/>
              </a:lnSpc>
              <a:spcBef>
                <a:spcPct val="0"/>
              </a:spcBef>
            </a:pPr>
            <a:r>
              <a:rPr lang="en-US" b="true" sz="2150" spc="210">
                <a:solidFill>
                  <a:srgbClr val="0071BC"/>
                </a:solidFill>
                <a:latin typeface="TT Drugs Bold"/>
                <a:ea typeface="TT Drugs Bold"/>
                <a:cs typeface="TT Drugs Bold"/>
                <a:sym typeface="TT Drugs Bold"/>
              </a:rPr>
              <a:t>DESPATOLOGIZAZIOA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726349" y="1572491"/>
            <a:ext cx="6402861" cy="71361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796"/>
              </a:lnSpc>
              <a:spcBef>
                <a:spcPct val="0"/>
              </a:spcBef>
            </a:pPr>
            <a:r>
              <a:rPr lang="en-US" sz="4200" spc="411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b) Despatologizazioa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403015" y="6681849"/>
            <a:ext cx="10432284" cy="3185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410209" indent="-205105" lvl="1">
              <a:lnSpc>
                <a:spcPts val="2621"/>
              </a:lnSpc>
              <a:buFont typeface="Arial"/>
              <a:buChar char="•"/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Arreta-eredua aldatzea: ebaluazio psikiatrikotik → erabaki informatura.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414276" y="7202676"/>
            <a:ext cx="10421023" cy="6423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410209" indent="-205105" lvl="1">
              <a:lnSpc>
                <a:spcPts val="2621"/>
              </a:lnSpc>
              <a:buFont typeface="Arial"/>
              <a:buChar char="•"/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Adierazpen-, gorpuztasun- eta identitate-aniztasuna errekonozitzea, binarismotik haratago.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14276" y="8047353"/>
            <a:ext cx="10421023" cy="64236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410209" indent="-205105" lvl="1">
              <a:lnSpc>
                <a:spcPts val="2621"/>
              </a:lnSpc>
              <a:buFont typeface="Arial"/>
              <a:buChar char="•"/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Entzute- eta laguntza-espazioa sortzea. Alderdi intersekzional eta kulturalak aintzat hartzea.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1403015" y="8892030"/>
            <a:ext cx="10432284" cy="31851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410209" indent="-205105" lvl="1">
              <a:lnSpc>
                <a:spcPts val="2621"/>
              </a:lnSpc>
              <a:buFont typeface="Arial"/>
              <a:buChar char="•"/>
            </a:pPr>
            <a:r>
              <a:rPr lang="en-US" sz="1899" spc="186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Ikuspegi holistikotik pertsonak artatzea: dimentsio soziala txertatu.</a:t>
            </a:r>
          </a:p>
        </p:txBody>
      </p:sp>
      <p:grpSp>
        <p:nvGrpSpPr>
          <p:cNvPr name="Group 12" id="12"/>
          <p:cNvGrpSpPr/>
          <p:nvPr/>
        </p:nvGrpSpPr>
        <p:grpSpPr>
          <a:xfrm rot="0">
            <a:off x="12387356" y="890258"/>
            <a:ext cx="5077235" cy="8506483"/>
            <a:chOff x="0" y="0"/>
            <a:chExt cx="1337214" cy="224039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1337214" cy="2240391"/>
            </a:xfrm>
            <a:custGeom>
              <a:avLst/>
              <a:gdLst/>
              <a:ahLst/>
              <a:cxnLst/>
              <a:rect r="r" b="b" t="t" l="l"/>
              <a:pathLst>
                <a:path h="2240391" w="1337214">
                  <a:moveTo>
                    <a:pt x="0" y="0"/>
                  </a:moveTo>
                  <a:lnTo>
                    <a:pt x="1337214" y="0"/>
                  </a:lnTo>
                  <a:lnTo>
                    <a:pt x="1337214" y="2240391"/>
                  </a:lnTo>
                  <a:lnTo>
                    <a:pt x="0" y="2240391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14" id="14"/>
            <p:cNvSpPr txBox="true"/>
            <p:nvPr/>
          </p:nvSpPr>
          <p:spPr>
            <a:xfrm>
              <a:off x="0" y="-19050"/>
              <a:ext cx="1337214" cy="225944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l" marL="0" indent="0" lvl="0">
                <a:lnSpc>
                  <a:spcPts val="28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15" id="15"/>
          <p:cNvSpPr txBox="true"/>
          <p:nvPr/>
        </p:nvSpPr>
        <p:spPr>
          <a:xfrm rot="0">
            <a:off x="13003076" y="2913252"/>
            <a:ext cx="3742816" cy="1518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11" indent="-205106" lvl="1">
              <a:lnSpc>
                <a:spcPts val="2470"/>
              </a:lnSpc>
              <a:buFont typeface="Arial"/>
              <a:buChar char="•"/>
            </a:pPr>
            <a:r>
              <a:rPr lang="en-US" sz="1900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Osasun-arloko profesionalek gogoeta-lana egin behar dute gaiari lotuta dituzten ezagutza-mugei eta esperientziei buruz.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883222" y="5060821"/>
            <a:ext cx="4085502" cy="2128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09" indent="-205105" lvl="1">
              <a:lnSpc>
                <a:spcPts val="2469"/>
              </a:lnSpc>
              <a:buFont typeface="Arial"/>
              <a:buChar char="•"/>
            </a:pPr>
            <a:r>
              <a:rPr lang="en-US" sz="1899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Erabaki informatua eta baimen informatua bereizi (inprimakia sinatzea). Erabaki informatua akonpainamendu eta entzute aktiboan oinarrituta dago. Informazio- eta aholkularitza-prozesu jarraitua egiten da.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14014968" y="1914664"/>
            <a:ext cx="1822010" cy="36993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967"/>
              </a:lnSpc>
              <a:spcBef>
                <a:spcPct val="0"/>
              </a:spcBef>
            </a:pPr>
            <a:r>
              <a:rPr lang="en-US" b="true" sz="2150" spc="210">
                <a:solidFill>
                  <a:srgbClr val="0071BC"/>
                </a:solidFill>
                <a:latin typeface="TT Drugs Bold"/>
                <a:ea typeface="TT Drugs Bold"/>
                <a:cs typeface="TT Drugs Bold"/>
                <a:sym typeface="TT Drugs Bold"/>
              </a:rPr>
              <a:t>*OHARRAK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12943149" y="7817991"/>
            <a:ext cx="3916458" cy="6045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410211" indent="-205106" lvl="1">
              <a:lnSpc>
                <a:spcPts val="2470"/>
              </a:lnSpc>
              <a:buFont typeface="Arial"/>
              <a:buChar char="•"/>
            </a:pPr>
            <a:r>
              <a:rPr lang="en-US" sz="1900">
                <a:solidFill>
                  <a:srgbClr val="0A4467"/>
                </a:solidFill>
                <a:latin typeface="TT Drugs"/>
                <a:ea typeface="TT Drugs"/>
                <a:cs typeface="TT Drugs"/>
                <a:sym typeface="TT Drugs"/>
              </a:rPr>
              <a:t>Intersex errealitateak non gelditzen dira?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836300" y="6370846"/>
            <a:ext cx="19422979" cy="4141852"/>
            <a:chOff x="0" y="0"/>
            <a:chExt cx="5183355" cy="1105324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83355" cy="1105324"/>
            </a:xfrm>
            <a:custGeom>
              <a:avLst/>
              <a:gdLst/>
              <a:ahLst/>
              <a:cxnLst/>
              <a:rect r="r" b="b" t="t" l="l"/>
              <a:pathLst>
                <a:path h="1105324" w="5183355">
                  <a:moveTo>
                    <a:pt x="1594" y="0"/>
                  </a:moveTo>
                  <a:lnTo>
                    <a:pt x="5181760" y="0"/>
                  </a:lnTo>
                  <a:cubicBezTo>
                    <a:pt x="5182641" y="0"/>
                    <a:pt x="5183355" y="714"/>
                    <a:pt x="5183355" y="1594"/>
                  </a:cubicBezTo>
                  <a:lnTo>
                    <a:pt x="5183355" y="1103730"/>
                  </a:lnTo>
                  <a:cubicBezTo>
                    <a:pt x="5183355" y="1104153"/>
                    <a:pt x="5183187" y="1104558"/>
                    <a:pt x="5182888" y="1104857"/>
                  </a:cubicBezTo>
                  <a:cubicBezTo>
                    <a:pt x="5182589" y="1105156"/>
                    <a:pt x="5182183" y="1105324"/>
                    <a:pt x="5181760" y="1105324"/>
                  </a:cubicBezTo>
                  <a:lnTo>
                    <a:pt x="1594" y="1105324"/>
                  </a:lnTo>
                  <a:cubicBezTo>
                    <a:pt x="714" y="1105324"/>
                    <a:pt x="0" y="1104610"/>
                    <a:pt x="0" y="1103730"/>
                  </a:cubicBezTo>
                  <a:lnTo>
                    <a:pt x="0" y="1594"/>
                  </a:lnTo>
                  <a:cubicBezTo>
                    <a:pt x="0" y="1172"/>
                    <a:pt x="168" y="766"/>
                    <a:pt x="467" y="467"/>
                  </a:cubicBezTo>
                  <a:cubicBezTo>
                    <a:pt x="766" y="168"/>
                    <a:pt x="1172" y="0"/>
                    <a:pt x="1594" y="0"/>
                  </a:cubicBez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5183355" cy="1124374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28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8288000" y="7299674"/>
            <a:ext cx="7616557" cy="7815497"/>
          </a:xfrm>
          <a:custGeom>
            <a:avLst/>
            <a:gdLst/>
            <a:ahLst/>
            <a:cxnLst/>
            <a:rect r="r" b="b" t="t" l="l"/>
            <a:pathLst>
              <a:path h="7815497" w="7616557">
                <a:moveTo>
                  <a:pt x="0" y="0"/>
                </a:moveTo>
                <a:lnTo>
                  <a:pt x="7616557" y="0"/>
                </a:lnTo>
                <a:lnTo>
                  <a:pt x="7616557" y="7815496"/>
                </a:lnTo>
                <a:lnTo>
                  <a:pt x="0" y="781549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4760132" y="544859"/>
            <a:ext cx="8767735" cy="19990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8022"/>
              </a:lnSpc>
            </a:pPr>
            <a:r>
              <a:rPr lang="en-US" sz="5813" spc="569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UIGn artatua izateko pausuak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9563175" y="3731026"/>
            <a:ext cx="1874109" cy="1564205"/>
            <a:chOff x="0" y="0"/>
            <a:chExt cx="2498812" cy="2085607"/>
          </a:xfrm>
        </p:grpSpPr>
        <p:grpSp>
          <p:nvGrpSpPr>
            <p:cNvPr name="Group 8" id="8"/>
            <p:cNvGrpSpPr/>
            <p:nvPr/>
          </p:nvGrpSpPr>
          <p:grpSpPr>
            <a:xfrm rot="0">
              <a:off x="0" y="0"/>
              <a:ext cx="2498812" cy="683753"/>
              <a:chOff x="0" y="0"/>
              <a:chExt cx="2409119" cy="659210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2409098" cy="659186"/>
              </a:xfrm>
              <a:custGeom>
                <a:avLst/>
                <a:gdLst/>
                <a:ahLst/>
                <a:cxnLst/>
                <a:rect r="r" b="b" t="t" l="l"/>
                <a:pathLst>
                  <a:path h="659186" w="2409098">
                    <a:moveTo>
                      <a:pt x="0" y="0"/>
                    </a:moveTo>
                    <a:lnTo>
                      <a:pt x="2409098" y="0"/>
                    </a:lnTo>
                    <a:lnTo>
                      <a:pt x="2409098" y="659186"/>
                    </a:lnTo>
                    <a:lnTo>
                      <a:pt x="0" y="659186"/>
                    </a:lnTo>
                    <a:close/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10" id="10"/>
            <p:cNvGrpSpPr/>
            <p:nvPr/>
          </p:nvGrpSpPr>
          <p:grpSpPr>
            <a:xfrm rot="0">
              <a:off x="0" y="683753"/>
              <a:ext cx="2498812" cy="1401854"/>
              <a:chOff x="0" y="0"/>
              <a:chExt cx="2409119" cy="1351536"/>
            </a:xfrm>
          </p:grpSpPr>
          <p:sp>
            <p:nvSpPr>
              <p:cNvPr name="Freeform 11" id="11"/>
              <p:cNvSpPr/>
              <p:nvPr/>
            </p:nvSpPr>
            <p:spPr>
              <a:xfrm flipH="false" flipV="false" rot="0">
                <a:off x="0" y="0"/>
                <a:ext cx="240909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409098">
                    <a:moveTo>
                      <a:pt x="0" y="0"/>
                    </a:moveTo>
                    <a:lnTo>
                      <a:pt x="0" y="644271"/>
                    </a:lnTo>
                    <a:lnTo>
                      <a:pt x="983194" y="644271"/>
                    </a:lnTo>
                    <a:lnTo>
                      <a:pt x="1233250" y="1351534"/>
                    </a:lnTo>
                    <a:lnTo>
                      <a:pt x="1484598" y="644271"/>
                    </a:lnTo>
                    <a:lnTo>
                      <a:pt x="2409098" y="644271"/>
                    </a:lnTo>
                    <a:lnTo>
                      <a:pt x="2409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12" id="12"/>
            <p:cNvSpPr txBox="true"/>
            <p:nvPr/>
          </p:nvSpPr>
          <p:spPr>
            <a:xfrm rot="0">
              <a:off x="447790" y="129292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1.2</a:t>
              </a:r>
            </a:p>
          </p:txBody>
        </p:sp>
      </p:grpSp>
      <p:grpSp>
        <p:nvGrpSpPr>
          <p:cNvPr name="Group 13" id="13"/>
          <p:cNvGrpSpPr/>
          <p:nvPr/>
        </p:nvGrpSpPr>
        <p:grpSpPr>
          <a:xfrm rot="0">
            <a:off x="772697" y="3731026"/>
            <a:ext cx="1853626" cy="1551812"/>
            <a:chOff x="0" y="0"/>
            <a:chExt cx="2471502" cy="2069082"/>
          </a:xfrm>
        </p:grpSpPr>
        <p:grpSp>
          <p:nvGrpSpPr>
            <p:cNvPr name="Group 14" id="14"/>
            <p:cNvGrpSpPr/>
            <p:nvPr/>
          </p:nvGrpSpPr>
          <p:grpSpPr>
            <a:xfrm rot="0">
              <a:off x="0" y="0"/>
              <a:ext cx="2471502" cy="667229"/>
              <a:chOff x="0" y="0"/>
              <a:chExt cx="2382790" cy="643279"/>
            </a:xfrm>
          </p:grpSpPr>
          <p:sp>
            <p:nvSpPr>
              <p:cNvPr name="Freeform 15" id="15"/>
              <p:cNvSpPr/>
              <p:nvPr/>
            </p:nvSpPr>
            <p:spPr>
              <a:xfrm flipH="false" flipV="false" rot="0">
                <a:off x="0" y="0"/>
                <a:ext cx="2382762" cy="643255"/>
              </a:xfrm>
              <a:custGeom>
                <a:avLst/>
                <a:gdLst/>
                <a:ahLst/>
                <a:cxnLst/>
                <a:rect r="r" b="b" t="t" l="l"/>
                <a:pathLst>
                  <a:path h="643255" w="2382762">
                    <a:moveTo>
                      <a:pt x="2382762" y="0"/>
                    </a:moveTo>
                    <a:cubicBezTo>
                      <a:pt x="295505" y="0"/>
                      <a:pt x="295505" y="0"/>
                      <a:pt x="295505" y="0"/>
                    </a:cubicBezTo>
                    <a:cubicBezTo>
                      <a:pt x="129288" y="0"/>
                      <a:pt x="0" y="257302"/>
                      <a:pt x="0" y="546735"/>
                    </a:cubicBezTo>
                    <a:cubicBezTo>
                      <a:pt x="0" y="643255"/>
                      <a:pt x="0" y="643255"/>
                      <a:pt x="0" y="643255"/>
                    </a:cubicBezTo>
                    <a:cubicBezTo>
                      <a:pt x="2382762" y="643255"/>
                      <a:pt x="2382762" y="643255"/>
                      <a:pt x="2382762" y="643255"/>
                    </a:cubicBezTo>
                    <a:cubicBezTo>
                      <a:pt x="2382762" y="0"/>
                      <a:pt x="2382762" y="0"/>
                      <a:pt x="2382762" y="0"/>
                    </a:cubicBezTo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16" id="16"/>
            <p:cNvGrpSpPr/>
            <p:nvPr/>
          </p:nvGrpSpPr>
          <p:grpSpPr>
            <a:xfrm rot="0">
              <a:off x="0" y="667229"/>
              <a:ext cx="2471502" cy="1401854"/>
              <a:chOff x="0" y="0"/>
              <a:chExt cx="2382790" cy="1351536"/>
            </a:xfrm>
          </p:grpSpPr>
          <p:sp>
            <p:nvSpPr>
              <p:cNvPr name="Freeform 17" id="17"/>
              <p:cNvSpPr/>
              <p:nvPr/>
            </p:nvSpPr>
            <p:spPr>
              <a:xfrm flipH="false" flipV="false" rot="0">
                <a:off x="0" y="-127"/>
                <a:ext cx="238286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382868">
                    <a:moveTo>
                      <a:pt x="0" y="127"/>
                    </a:moveTo>
                    <a:cubicBezTo>
                      <a:pt x="0" y="96647"/>
                      <a:pt x="0" y="96647"/>
                      <a:pt x="0" y="96647"/>
                    </a:cubicBezTo>
                    <a:cubicBezTo>
                      <a:pt x="0" y="386207"/>
                      <a:pt x="129288" y="643636"/>
                      <a:pt x="295505" y="643636"/>
                    </a:cubicBezTo>
                    <a:cubicBezTo>
                      <a:pt x="978948" y="643636"/>
                      <a:pt x="978948" y="643636"/>
                      <a:pt x="978948" y="643636"/>
                    </a:cubicBezTo>
                    <a:cubicBezTo>
                      <a:pt x="1219096" y="1351534"/>
                      <a:pt x="1219096" y="1351534"/>
                      <a:pt x="1219096" y="1351534"/>
                    </a:cubicBezTo>
                    <a:cubicBezTo>
                      <a:pt x="1459244" y="643636"/>
                      <a:pt x="1459244" y="643636"/>
                      <a:pt x="1459244" y="643636"/>
                    </a:cubicBezTo>
                    <a:cubicBezTo>
                      <a:pt x="2382868" y="643636"/>
                      <a:pt x="2382868" y="643636"/>
                      <a:pt x="2382868" y="643636"/>
                    </a:cubicBezTo>
                    <a:cubicBezTo>
                      <a:pt x="2382868" y="0"/>
                      <a:pt x="2382868" y="0"/>
                      <a:pt x="2382868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18" id="18"/>
            <p:cNvSpPr txBox="true"/>
            <p:nvPr/>
          </p:nvSpPr>
          <p:spPr>
            <a:xfrm rot="0">
              <a:off x="434136" y="112768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0</a:t>
              </a:r>
            </a:p>
          </p:txBody>
        </p:sp>
      </p:grpSp>
      <p:grpSp>
        <p:nvGrpSpPr>
          <p:cNvPr name="Group 19" id="19"/>
          <p:cNvGrpSpPr/>
          <p:nvPr/>
        </p:nvGrpSpPr>
        <p:grpSpPr>
          <a:xfrm rot="0">
            <a:off x="3692391" y="3731026"/>
            <a:ext cx="1874109" cy="1551812"/>
            <a:chOff x="0" y="0"/>
            <a:chExt cx="2498812" cy="2069082"/>
          </a:xfrm>
        </p:grpSpPr>
        <p:grpSp>
          <p:nvGrpSpPr>
            <p:cNvPr name="Group 20" id="20"/>
            <p:cNvGrpSpPr/>
            <p:nvPr/>
          </p:nvGrpSpPr>
          <p:grpSpPr>
            <a:xfrm rot="0">
              <a:off x="0" y="0"/>
              <a:ext cx="2498812" cy="667229"/>
              <a:chOff x="0" y="0"/>
              <a:chExt cx="2409119" cy="643279"/>
            </a:xfrm>
          </p:grpSpPr>
          <p:sp>
            <p:nvSpPr>
              <p:cNvPr name="Freeform 21" id="21"/>
              <p:cNvSpPr/>
              <p:nvPr/>
            </p:nvSpPr>
            <p:spPr>
              <a:xfrm flipH="false" flipV="false" rot="0">
                <a:off x="0" y="0"/>
                <a:ext cx="2409098" cy="643255"/>
              </a:xfrm>
              <a:custGeom>
                <a:avLst/>
                <a:gdLst/>
                <a:ahLst/>
                <a:cxnLst/>
                <a:rect r="r" b="b" t="t" l="l"/>
                <a:pathLst>
                  <a:path h="643255" w="2409098">
                    <a:moveTo>
                      <a:pt x="0" y="0"/>
                    </a:moveTo>
                    <a:lnTo>
                      <a:pt x="2409098" y="0"/>
                    </a:lnTo>
                    <a:lnTo>
                      <a:pt x="2409098" y="643255"/>
                    </a:lnTo>
                    <a:lnTo>
                      <a:pt x="0" y="643255"/>
                    </a:lnTo>
                    <a:close/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22" id="22"/>
            <p:cNvGrpSpPr/>
            <p:nvPr/>
          </p:nvGrpSpPr>
          <p:grpSpPr>
            <a:xfrm rot="0">
              <a:off x="0" y="667229"/>
              <a:ext cx="2498812" cy="1401854"/>
              <a:chOff x="0" y="0"/>
              <a:chExt cx="2409119" cy="1351536"/>
            </a:xfrm>
          </p:grpSpPr>
          <p:sp>
            <p:nvSpPr>
              <p:cNvPr name="Freeform 23" id="23"/>
              <p:cNvSpPr/>
              <p:nvPr/>
            </p:nvSpPr>
            <p:spPr>
              <a:xfrm flipH="false" flipV="false" rot="0">
                <a:off x="0" y="0"/>
                <a:ext cx="240909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409098">
                    <a:moveTo>
                      <a:pt x="0" y="0"/>
                    </a:moveTo>
                    <a:lnTo>
                      <a:pt x="0" y="644271"/>
                    </a:lnTo>
                    <a:lnTo>
                      <a:pt x="983194" y="644271"/>
                    </a:lnTo>
                    <a:lnTo>
                      <a:pt x="1233250" y="1351534"/>
                    </a:lnTo>
                    <a:lnTo>
                      <a:pt x="1484598" y="644271"/>
                    </a:lnTo>
                    <a:lnTo>
                      <a:pt x="2409098" y="644271"/>
                    </a:lnTo>
                    <a:lnTo>
                      <a:pt x="2409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24" id="24"/>
            <p:cNvSpPr txBox="true"/>
            <p:nvPr/>
          </p:nvSpPr>
          <p:spPr>
            <a:xfrm rot="0">
              <a:off x="447790" y="112768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1</a:t>
              </a:r>
            </a:p>
          </p:txBody>
        </p:sp>
      </p:grpSp>
      <p:grpSp>
        <p:nvGrpSpPr>
          <p:cNvPr name="Group 25" id="25"/>
          <p:cNvGrpSpPr/>
          <p:nvPr/>
        </p:nvGrpSpPr>
        <p:grpSpPr>
          <a:xfrm rot="0">
            <a:off x="6718876" y="3731026"/>
            <a:ext cx="1874109" cy="1551812"/>
            <a:chOff x="0" y="0"/>
            <a:chExt cx="2498812" cy="2069082"/>
          </a:xfrm>
        </p:grpSpPr>
        <p:grpSp>
          <p:nvGrpSpPr>
            <p:cNvPr name="Group 26" id="26"/>
            <p:cNvGrpSpPr/>
            <p:nvPr/>
          </p:nvGrpSpPr>
          <p:grpSpPr>
            <a:xfrm rot="0">
              <a:off x="0" y="0"/>
              <a:ext cx="2498812" cy="667229"/>
              <a:chOff x="0" y="0"/>
              <a:chExt cx="2409119" cy="643279"/>
            </a:xfrm>
          </p:grpSpPr>
          <p:sp>
            <p:nvSpPr>
              <p:cNvPr name="Freeform 27" id="27"/>
              <p:cNvSpPr/>
              <p:nvPr/>
            </p:nvSpPr>
            <p:spPr>
              <a:xfrm flipH="false" flipV="false" rot="0">
                <a:off x="0" y="0"/>
                <a:ext cx="2409098" cy="643255"/>
              </a:xfrm>
              <a:custGeom>
                <a:avLst/>
                <a:gdLst/>
                <a:ahLst/>
                <a:cxnLst/>
                <a:rect r="r" b="b" t="t" l="l"/>
                <a:pathLst>
                  <a:path h="643255" w="2409098">
                    <a:moveTo>
                      <a:pt x="0" y="0"/>
                    </a:moveTo>
                    <a:lnTo>
                      <a:pt x="2409098" y="0"/>
                    </a:lnTo>
                    <a:lnTo>
                      <a:pt x="2409098" y="643255"/>
                    </a:lnTo>
                    <a:lnTo>
                      <a:pt x="0" y="643255"/>
                    </a:lnTo>
                    <a:close/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28" id="28"/>
            <p:cNvGrpSpPr/>
            <p:nvPr/>
          </p:nvGrpSpPr>
          <p:grpSpPr>
            <a:xfrm rot="0">
              <a:off x="0" y="667229"/>
              <a:ext cx="2498812" cy="1401854"/>
              <a:chOff x="0" y="0"/>
              <a:chExt cx="2409119" cy="1351536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0" y="0"/>
                <a:ext cx="240909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409098">
                    <a:moveTo>
                      <a:pt x="0" y="0"/>
                    </a:moveTo>
                    <a:lnTo>
                      <a:pt x="0" y="644271"/>
                    </a:lnTo>
                    <a:lnTo>
                      <a:pt x="983194" y="644271"/>
                    </a:lnTo>
                    <a:lnTo>
                      <a:pt x="1233250" y="1351534"/>
                    </a:lnTo>
                    <a:lnTo>
                      <a:pt x="1484598" y="644271"/>
                    </a:lnTo>
                    <a:lnTo>
                      <a:pt x="2409098" y="644271"/>
                    </a:lnTo>
                    <a:lnTo>
                      <a:pt x="2409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30" id="30"/>
            <p:cNvSpPr txBox="true"/>
            <p:nvPr/>
          </p:nvSpPr>
          <p:spPr>
            <a:xfrm rot="0">
              <a:off x="440587" y="112768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1.1</a:t>
              </a:r>
            </a:p>
          </p:txBody>
        </p:sp>
      </p:grpSp>
      <p:grpSp>
        <p:nvGrpSpPr>
          <p:cNvPr name="Group 31" id="31"/>
          <p:cNvGrpSpPr/>
          <p:nvPr/>
        </p:nvGrpSpPr>
        <p:grpSpPr>
          <a:xfrm rot="0">
            <a:off x="12494748" y="3731026"/>
            <a:ext cx="1874109" cy="1551812"/>
            <a:chOff x="0" y="0"/>
            <a:chExt cx="2498812" cy="2069082"/>
          </a:xfrm>
        </p:grpSpPr>
        <p:grpSp>
          <p:nvGrpSpPr>
            <p:cNvPr name="Group 32" id="32"/>
            <p:cNvGrpSpPr/>
            <p:nvPr/>
          </p:nvGrpSpPr>
          <p:grpSpPr>
            <a:xfrm rot="0">
              <a:off x="0" y="0"/>
              <a:ext cx="2498812" cy="667229"/>
              <a:chOff x="0" y="0"/>
              <a:chExt cx="2409119" cy="643279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2409098" cy="643255"/>
              </a:xfrm>
              <a:custGeom>
                <a:avLst/>
                <a:gdLst/>
                <a:ahLst/>
                <a:cxnLst/>
                <a:rect r="r" b="b" t="t" l="l"/>
                <a:pathLst>
                  <a:path h="643255" w="2409098">
                    <a:moveTo>
                      <a:pt x="0" y="0"/>
                    </a:moveTo>
                    <a:lnTo>
                      <a:pt x="2409098" y="0"/>
                    </a:lnTo>
                    <a:lnTo>
                      <a:pt x="2409098" y="643255"/>
                    </a:lnTo>
                    <a:lnTo>
                      <a:pt x="0" y="643255"/>
                    </a:lnTo>
                    <a:close/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34" id="34"/>
            <p:cNvGrpSpPr/>
            <p:nvPr/>
          </p:nvGrpSpPr>
          <p:grpSpPr>
            <a:xfrm rot="0">
              <a:off x="0" y="667229"/>
              <a:ext cx="2498812" cy="1401854"/>
              <a:chOff x="0" y="0"/>
              <a:chExt cx="2409119" cy="1351536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240909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409098">
                    <a:moveTo>
                      <a:pt x="0" y="0"/>
                    </a:moveTo>
                    <a:lnTo>
                      <a:pt x="0" y="644271"/>
                    </a:lnTo>
                    <a:lnTo>
                      <a:pt x="983194" y="644271"/>
                    </a:lnTo>
                    <a:lnTo>
                      <a:pt x="1233250" y="1351534"/>
                    </a:lnTo>
                    <a:lnTo>
                      <a:pt x="1484598" y="644271"/>
                    </a:lnTo>
                    <a:lnTo>
                      <a:pt x="2409098" y="644271"/>
                    </a:lnTo>
                    <a:lnTo>
                      <a:pt x="2409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36" id="36"/>
            <p:cNvSpPr txBox="true"/>
            <p:nvPr/>
          </p:nvSpPr>
          <p:spPr>
            <a:xfrm rot="0">
              <a:off x="447790" y="112768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2</a:t>
              </a:r>
            </a:p>
          </p:txBody>
        </p:sp>
      </p:grpSp>
      <p:grpSp>
        <p:nvGrpSpPr>
          <p:cNvPr name="Group 37" id="37"/>
          <p:cNvGrpSpPr/>
          <p:nvPr/>
        </p:nvGrpSpPr>
        <p:grpSpPr>
          <a:xfrm rot="0">
            <a:off x="15423133" y="3731026"/>
            <a:ext cx="1874109" cy="1551812"/>
            <a:chOff x="0" y="0"/>
            <a:chExt cx="2498812" cy="2069082"/>
          </a:xfrm>
        </p:grpSpPr>
        <p:grpSp>
          <p:nvGrpSpPr>
            <p:cNvPr name="Group 38" id="38"/>
            <p:cNvGrpSpPr/>
            <p:nvPr/>
          </p:nvGrpSpPr>
          <p:grpSpPr>
            <a:xfrm rot="0">
              <a:off x="0" y="0"/>
              <a:ext cx="2498812" cy="667229"/>
              <a:chOff x="0" y="0"/>
              <a:chExt cx="2409119" cy="643279"/>
            </a:xfrm>
          </p:grpSpPr>
          <p:sp>
            <p:nvSpPr>
              <p:cNvPr name="Freeform 39" id="39"/>
              <p:cNvSpPr/>
              <p:nvPr/>
            </p:nvSpPr>
            <p:spPr>
              <a:xfrm flipH="false" flipV="false" rot="0">
                <a:off x="0" y="0"/>
                <a:ext cx="2409098" cy="643255"/>
              </a:xfrm>
              <a:custGeom>
                <a:avLst/>
                <a:gdLst/>
                <a:ahLst/>
                <a:cxnLst/>
                <a:rect r="r" b="b" t="t" l="l"/>
                <a:pathLst>
                  <a:path h="643255" w="2409098">
                    <a:moveTo>
                      <a:pt x="0" y="0"/>
                    </a:moveTo>
                    <a:lnTo>
                      <a:pt x="2409098" y="0"/>
                    </a:lnTo>
                    <a:lnTo>
                      <a:pt x="2409098" y="643255"/>
                    </a:lnTo>
                    <a:lnTo>
                      <a:pt x="0" y="643255"/>
                    </a:lnTo>
                    <a:close/>
                  </a:path>
                </a:pathLst>
              </a:custGeom>
              <a:solidFill>
                <a:srgbClr val="4BACC6"/>
              </a:solidFill>
            </p:spPr>
          </p:sp>
        </p:grpSp>
        <p:grpSp>
          <p:nvGrpSpPr>
            <p:cNvPr name="Group 40" id="40"/>
            <p:cNvGrpSpPr/>
            <p:nvPr/>
          </p:nvGrpSpPr>
          <p:grpSpPr>
            <a:xfrm rot="0">
              <a:off x="0" y="667229"/>
              <a:ext cx="2498812" cy="1401854"/>
              <a:chOff x="0" y="0"/>
              <a:chExt cx="2409119" cy="1351536"/>
            </a:xfrm>
          </p:grpSpPr>
          <p:sp>
            <p:nvSpPr>
              <p:cNvPr name="Freeform 41" id="41"/>
              <p:cNvSpPr/>
              <p:nvPr/>
            </p:nvSpPr>
            <p:spPr>
              <a:xfrm flipH="false" flipV="false" rot="0">
                <a:off x="0" y="0"/>
                <a:ext cx="2409098" cy="1351534"/>
              </a:xfrm>
              <a:custGeom>
                <a:avLst/>
                <a:gdLst/>
                <a:ahLst/>
                <a:cxnLst/>
                <a:rect r="r" b="b" t="t" l="l"/>
                <a:pathLst>
                  <a:path h="1351534" w="2409098">
                    <a:moveTo>
                      <a:pt x="0" y="0"/>
                    </a:moveTo>
                    <a:lnTo>
                      <a:pt x="0" y="644271"/>
                    </a:lnTo>
                    <a:lnTo>
                      <a:pt x="983194" y="644271"/>
                    </a:lnTo>
                    <a:lnTo>
                      <a:pt x="1233250" y="1351534"/>
                    </a:lnTo>
                    <a:lnTo>
                      <a:pt x="1484598" y="644271"/>
                    </a:lnTo>
                    <a:lnTo>
                      <a:pt x="2409098" y="644271"/>
                    </a:lnTo>
                    <a:lnTo>
                      <a:pt x="240909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BD9E4"/>
              </a:solidFill>
            </p:spPr>
          </p:sp>
        </p:grpSp>
        <p:sp>
          <p:nvSpPr>
            <p:cNvPr name="TextBox 42" id="42"/>
            <p:cNvSpPr txBox="true"/>
            <p:nvPr/>
          </p:nvSpPr>
          <p:spPr>
            <a:xfrm rot="0">
              <a:off x="447790" y="112768"/>
              <a:ext cx="1603231" cy="10434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 marL="0" indent="0" lvl="0">
                <a:lnSpc>
                  <a:spcPts val="6519"/>
                </a:lnSpc>
                <a:spcBef>
                  <a:spcPct val="0"/>
                </a:spcBef>
              </a:pPr>
              <a:r>
                <a:rPr lang="en-US" sz="4724" spc="462">
                  <a:solidFill>
                    <a:srgbClr val="231F20"/>
                  </a:solidFill>
                  <a:latin typeface="TT Drugs"/>
                  <a:ea typeface="TT Drugs"/>
                  <a:cs typeface="TT Drugs"/>
                  <a:sym typeface="TT Drugs"/>
                </a:rPr>
                <a:t>3</a:t>
              </a:r>
            </a:p>
          </p:txBody>
        </p:sp>
      </p:grpSp>
      <p:sp>
        <p:nvSpPr>
          <p:cNvPr name="TextBox 43" id="43"/>
          <p:cNvSpPr txBox="true"/>
          <p:nvPr/>
        </p:nvSpPr>
        <p:spPr>
          <a:xfrm rot="0">
            <a:off x="3484631" y="5597797"/>
            <a:ext cx="2602332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Lehen mailako arreta 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522981" y="5597797"/>
            <a:ext cx="2475875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Baliabideak bilatzea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6539721" y="5597797"/>
            <a:ext cx="2335468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Berdindu zerbitzua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9260503" y="5597797"/>
            <a:ext cx="2602332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Lehen mailako arreta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13181442" y="5597797"/>
            <a:ext cx="500721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UIG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6109826" y="5597797"/>
            <a:ext cx="500721" cy="277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207"/>
              </a:lnSpc>
            </a:pPr>
            <a:r>
              <a:rPr lang="en-US" b="true" sz="1599" spc="156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UIG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7449641" y="4031634"/>
            <a:ext cx="500721" cy="4358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587"/>
              </a:lnSpc>
            </a:pPr>
            <a:r>
              <a:rPr lang="en-US" b="true" sz="2599" spc="254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...</a:t>
            </a:r>
          </a:p>
        </p:txBody>
      </p:sp>
      <p:grpSp>
        <p:nvGrpSpPr>
          <p:cNvPr name="Group 50" id="50"/>
          <p:cNvGrpSpPr/>
          <p:nvPr/>
        </p:nvGrpSpPr>
        <p:grpSpPr>
          <a:xfrm rot="0">
            <a:off x="3436557" y="6794503"/>
            <a:ext cx="2718835" cy="2673098"/>
            <a:chOff x="0" y="0"/>
            <a:chExt cx="3494993" cy="34362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grpSp>
        <p:nvGrpSpPr>
          <p:cNvPr name="Group 52" id="52"/>
          <p:cNvGrpSpPr/>
          <p:nvPr/>
        </p:nvGrpSpPr>
        <p:grpSpPr>
          <a:xfrm rot="0">
            <a:off x="6364942" y="6794503"/>
            <a:ext cx="2718835" cy="2673098"/>
            <a:chOff x="0" y="0"/>
            <a:chExt cx="3494993" cy="3436200"/>
          </a:xfrm>
        </p:grpSpPr>
        <p:sp>
          <p:nvSpPr>
            <p:cNvPr name="Freeform 53" id="53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grpSp>
        <p:nvGrpSpPr>
          <p:cNvPr name="Group 54" id="54"/>
          <p:cNvGrpSpPr/>
          <p:nvPr/>
        </p:nvGrpSpPr>
        <p:grpSpPr>
          <a:xfrm rot="0">
            <a:off x="9212429" y="6794503"/>
            <a:ext cx="2718835" cy="2673098"/>
            <a:chOff x="0" y="0"/>
            <a:chExt cx="3494993" cy="3436200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grpSp>
        <p:nvGrpSpPr>
          <p:cNvPr name="Group 56" id="56"/>
          <p:cNvGrpSpPr/>
          <p:nvPr/>
        </p:nvGrpSpPr>
        <p:grpSpPr>
          <a:xfrm rot="0">
            <a:off x="12140814" y="6794503"/>
            <a:ext cx="2718835" cy="2673098"/>
            <a:chOff x="0" y="0"/>
            <a:chExt cx="3494993" cy="34362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sp>
        <p:nvSpPr>
          <p:cNvPr name="TextBox 58" id="58"/>
          <p:cNvSpPr txBox="true"/>
          <p:nvPr/>
        </p:nvSpPr>
        <p:spPr>
          <a:xfrm rot="0">
            <a:off x="3551209" y="7090154"/>
            <a:ext cx="2546786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Familiako medikua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6444650" y="7076982"/>
            <a:ext cx="2284995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Prozesua azaldu</a:t>
            </a:r>
          </a:p>
        </p:txBody>
      </p:sp>
      <p:grpSp>
        <p:nvGrpSpPr>
          <p:cNvPr name="Group 60" id="60"/>
          <p:cNvGrpSpPr/>
          <p:nvPr/>
        </p:nvGrpSpPr>
        <p:grpSpPr>
          <a:xfrm rot="0">
            <a:off x="499966" y="6794503"/>
            <a:ext cx="2718835" cy="2673098"/>
            <a:chOff x="0" y="0"/>
            <a:chExt cx="3494993" cy="3436200"/>
          </a:xfrm>
        </p:grpSpPr>
        <p:sp>
          <p:nvSpPr>
            <p:cNvPr name="Freeform 61" id="61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sp>
        <p:nvSpPr>
          <p:cNvPr name="TextBox 62" id="62"/>
          <p:cNvSpPr txBox="true"/>
          <p:nvPr/>
        </p:nvSpPr>
        <p:spPr>
          <a:xfrm rot="0">
            <a:off x="499966" y="7090154"/>
            <a:ext cx="2718835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Egoera identifikatu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499966" y="7552452"/>
            <a:ext cx="2535946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Familia / irakasle / beste bati esatea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499966" y="8261794"/>
            <a:ext cx="2718835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Baliabideak bilatu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499966" y="8712868"/>
            <a:ext cx="2718835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Hitzordua eskatu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3553060" y="7552452"/>
            <a:ext cx="2293331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UPI/Psikiatra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3553060" y="8041627"/>
            <a:ext cx="2293331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Deribazioa: UIG edo Berdindura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6444650" y="7552452"/>
            <a:ext cx="2534710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Familiako medikura deribatu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9299365" y="7552452"/>
            <a:ext cx="2534710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UIGra deribazioa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2258930" y="7090154"/>
            <a:ext cx="2018895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Lehenengo hitzordua</a:t>
            </a:r>
          </a:p>
        </p:txBody>
      </p:sp>
      <p:grpSp>
        <p:nvGrpSpPr>
          <p:cNvPr name="Group 71" id="71"/>
          <p:cNvGrpSpPr/>
          <p:nvPr/>
        </p:nvGrpSpPr>
        <p:grpSpPr>
          <a:xfrm rot="0">
            <a:off x="15069199" y="6794503"/>
            <a:ext cx="2718835" cy="2673098"/>
            <a:chOff x="0" y="0"/>
            <a:chExt cx="3494993" cy="3436200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3494963" cy="3436072"/>
            </a:xfrm>
            <a:custGeom>
              <a:avLst/>
              <a:gdLst/>
              <a:ahLst/>
              <a:cxnLst/>
              <a:rect r="r" b="b" t="t" l="l"/>
              <a:pathLst>
                <a:path h="3436072" w="3494963">
                  <a:moveTo>
                    <a:pt x="0" y="0"/>
                  </a:moveTo>
                  <a:lnTo>
                    <a:pt x="3494963" y="0"/>
                  </a:lnTo>
                  <a:lnTo>
                    <a:pt x="3494963" y="3436072"/>
                  </a:lnTo>
                  <a:lnTo>
                    <a:pt x="0" y="3436072"/>
                  </a:lnTo>
                  <a:close/>
                </a:path>
              </a:pathLst>
            </a:custGeom>
            <a:solidFill>
              <a:srgbClr val="4BACC6">
                <a:alpha val="40000"/>
              </a:srgbClr>
            </a:solidFill>
          </p:spPr>
        </p:sp>
      </p:grpSp>
      <p:sp>
        <p:nvSpPr>
          <p:cNvPr name="TextBox 73" id="73"/>
          <p:cNvSpPr txBox="true"/>
          <p:nvPr/>
        </p:nvSpPr>
        <p:spPr>
          <a:xfrm rot="0">
            <a:off x="15183499" y="8032102"/>
            <a:ext cx="1682860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Psikiatria 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15193024" y="7561128"/>
            <a:ext cx="2534710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Endokrinologia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12258930" y="7792277"/>
            <a:ext cx="2345744" cy="10225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Erreferentziazko profesionala: endrokrino edo psikiatra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15202549" y="7090154"/>
            <a:ext cx="2534710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Prozesua hasi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9293327" y="7076982"/>
            <a:ext cx="2546786" cy="2510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327730" indent="-163865" lvl="1">
              <a:lnSpc>
                <a:spcPts val="2094"/>
              </a:lnSpc>
              <a:buFont typeface="Arial"/>
              <a:buChar char="•"/>
            </a:pPr>
            <a:r>
              <a:rPr lang="en-US" b="true" sz="1517" spc="148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Familiako medikua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365356" y="2458851"/>
            <a:ext cx="3559553" cy="1288924"/>
            <a:chOff x="0" y="0"/>
            <a:chExt cx="812800" cy="294317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812800" cy="294317"/>
            </a:xfrm>
            <a:custGeom>
              <a:avLst/>
              <a:gdLst/>
              <a:ahLst/>
              <a:cxnLst/>
              <a:rect r="r" b="b" t="t" l="l"/>
              <a:pathLst>
                <a:path h="294317" w="812800">
                  <a:moveTo>
                    <a:pt x="609600" y="0"/>
                  </a:moveTo>
                  <a:lnTo>
                    <a:pt x="0" y="0"/>
                  </a:lnTo>
                  <a:lnTo>
                    <a:pt x="0" y="294317"/>
                  </a:lnTo>
                  <a:lnTo>
                    <a:pt x="609600" y="294317"/>
                  </a:lnTo>
                  <a:lnTo>
                    <a:pt x="812800" y="147159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698500" cy="32289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899"/>
                </a:lnSpc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-882670" y="4244280"/>
            <a:ext cx="3559553" cy="1285586"/>
            <a:chOff x="0" y="0"/>
            <a:chExt cx="812800" cy="29355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293555"/>
            </a:xfrm>
            <a:custGeom>
              <a:avLst/>
              <a:gdLst/>
              <a:ahLst/>
              <a:cxnLst/>
              <a:rect r="r" b="b" t="t" l="l"/>
              <a:pathLst>
                <a:path h="293555" w="812800">
                  <a:moveTo>
                    <a:pt x="609600" y="0"/>
                  </a:moveTo>
                  <a:lnTo>
                    <a:pt x="0" y="0"/>
                  </a:lnTo>
                  <a:lnTo>
                    <a:pt x="0" y="293555"/>
                  </a:lnTo>
                  <a:lnTo>
                    <a:pt x="609600" y="293555"/>
                  </a:lnTo>
                  <a:lnTo>
                    <a:pt x="812800" y="146777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698500" cy="3221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89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-464708" y="6086737"/>
            <a:ext cx="3559553" cy="1224097"/>
            <a:chOff x="0" y="0"/>
            <a:chExt cx="812800" cy="27951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279514"/>
            </a:xfrm>
            <a:custGeom>
              <a:avLst/>
              <a:gdLst/>
              <a:ahLst/>
              <a:cxnLst/>
              <a:rect r="r" b="b" t="t" l="l"/>
              <a:pathLst>
                <a:path h="279514" w="812800">
                  <a:moveTo>
                    <a:pt x="609600" y="0"/>
                  </a:moveTo>
                  <a:lnTo>
                    <a:pt x="0" y="0"/>
                  </a:lnTo>
                  <a:lnTo>
                    <a:pt x="0" y="279514"/>
                  </a:lnTo>
                  <a:lnTo>
                    <a:pt x="609600" y="279514"/>
                  </a:lnTo>
                  <a:lnTo>
                    <a:pt x="812800" y="139757"/>
                  </a:lnTo>
                  <a:lnTo>
                    <a:pt x="609600" y="0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-28575"/>
              <a:ext cx="698500" cy="30808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899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-187569" y="7797442"/>
            <a:ext cx="3747122" cy="1297320"/>
            <a:chOff x="0" y="0"/>
            <a:chExt cx="855630" cy="296234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55630" cy="296234"/>
            </a:xfrm>
            <a:custGeom>
              <a:avLst/>
              <a:gdLst/>
              <a:ahLst/>
              <a:cxnLst/>
              <a:rect r="r" b="b" t="t" l="l"/>
              <a:pathLst>
                <a:path h="296234" w="855630">
                  <a:moveTo>
                    <a:pt x="652430" y="0"/>
                  </a:moveTo>
                  <a:lnTo>
                    <a:pt x="0" y="0"/>
                  </a:lnTo>
                  <a:lnTo>
                    <a:pt x="0" y="296234"/>
                  </a:lnTo>
                  <a:lnTo>
                    <a:pt x="652430" y="296234"/>
                  </a:lnTo>
                  <a:lnTo>
                    <a:pt x="855630" y="148117"/>
                  </a:lnTo>
                  <a:lnTo>
                    <a:pt x="652430" y="0"/>
                  </a:lnTo>
                  <a:close/>
                </a:path>
              </a:pathLst>
            </a:custGeom>
            <a:solidFill>
              <a:srgbClr val="BFE5EF"/>
            </a:solidFill>
            <a:ln cap="sq">
              <a:noFill/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-28575"/>
              <a:ext cx="741330" cy="324809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3899"/>
                </a:lnSpc>
              </a:pPr>
            </a:p>
          </p:txBody>
        </p:sp>
      </p:grpSp>
      <p:sp>
        <p:nvSpPr>
          <p:cNvPr name="Freeform 14" id="14"/>
          <p:cNvSpPr/>
          <p:nvPr/>
        </p:nvSpPr>
        <p:spPr>
          <a:xfrm flipH="false" flipV="false" rot="0">
            <a:off x="10819670" y="1588669"/>
            <a:ext cx="6596808" cy="6596808"/>
          </a:xfrm>
          <a:custGeom>
            <a:avLst/>
            <a:gdLst/>
            <a:ahLst/>
            <a:cxnLst/>
            <a:rect r="r" b="b" t="t" l="l"/>
            <a:pathLst>
              <a:path h="6596808" w="6596808">
                <a:moveTo>
                  <a:pt x="0" y="0"/>
                </a:moveTo>
                <a:lnTo>
                  <a:pt x="6596808" y="0"/>
                </a:lnTo>
                <a:lnTo>
                  <a:pt x="6596808" y="6596808"/>
                </a:lnTo>
                <a:lnTo>
                  <a:pt x="0" y="659680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5" id="15"/>
          <p:cNvSpPr txBox="true"/>
          <p:nvPr/>
        </p:nvSpPr>
        <p:spPr>
          <a:xfrm rot="0">
            <a:off x="1119919" y="655943"/>
            <a:ext cx="8054416" cy="83034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799"/>
              </a:lnSpc>
              <a:spcBef>
                <a:spcPct val="0"/>
              </a:spcBef>
            </a:pPr>
            <a:r>
              <a:rPr lang="en-US" sz="4927" spc="482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Gizarte Langilea UIGn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2719832" y="2982375"/>
            <a:ext cx="6541699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094"/>
              </a:lnSpc>
              <a:spcBef>
                <a:spcPct val="0"/>
              </a:spcBef>
            </a:pPr>
            <a:r>
              <a:rPr lang="en-US" sz="1517" spc="148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Abiapuntua. Gizarte langileak arlo soziala txertatzen du esku-hartze holistikoa osatzeko.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3078352" y="4206180"/>
            <a:ext cx="4528797" cy="385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170"/>
              </a:lnSpc>
              <a:spcBef>
                <a:spcPct val="0"/>
              </a:spcBef>
            </a:pPr>
            <a:r>
              <a:rPr lang="en-US" b="true" sz="2297" spc="39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Erreferentziazko profesionala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333203" y="2696266"/>
            <a:ext cx="965372" cy="7378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36"/>
              </a:lnSpc>
              <a:spcBef>
                <a:spcPct val="0"/>
              </a:spcBef>
            </a:pPr>
            <a:r>
              <a:rPr lang="en-US" b="true" sz="4374" spc="74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01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91719" y="4480026"/>
            <a:ext cx="965372" cy="7378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36"/>
              </a:lnSpc>
              <a:spcBef>
                <a:spcPct val="0"/>
              </a:spcBef>
            </a:pPr>
            <a:r>
              <a:rPr lang="en-US" b="true" sz="4374" spc="74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02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094846" y="4763261"/>
            <a:ext cx="6762799" cy="765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094"/>
              </a:lnSpc>
              <a:spcBef>
                <a:spcPct val="0"/>
              </a:spcBef>
            </a:pPr>
            <a:r>
              <a:rPr lang="en-US" sz="1517" spc="148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Gaur egun UIGn erabiltzaileen erreferentziazko profesionalak endokrinoak edo psikiatrak dira. Bakoitzak bere alderditik egiten du lan.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719832" y="2425294"/>
            <a:ext cx="2778151" cy="385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170"/>
              </a:lnSpc>
              <a:spcBef>
                <a:spcPct val="0"/>
              </a:spcBef>
            </a:pPr>
            <a:r>
              <a:rPr lang="en-US" b="true" sz="2297" spc="39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Despatologizazioa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3559553" y="6545434"/>
            <a:ext cx="6298092" cy="5082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094"/>
              </a:lnSpc>
              <a:spcBef>
                <a:spcPct val="0"/>
              </a:spcBef>
            </a:pPr>
            <a:r>
              <a:rPr lang="en-US" sz="1517" spc="148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Gaur egun ez dago koordinaziorik UIGrekin. Gainera, baliabideak ez daude sistematizatuta.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3559553" y="5988353"/>
            <a:ext cx="4047595" cy="385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170"/>
              </a:lnSpc>
              <a:spcBef>
                <a:spcPct val="0"/>
              </a:spcBef>
            </a:pPr>
            <a:r>
              <a:rPr lang="en-US" b="true" sz="2297" spc="39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Koordinazioa / Baliabideak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219800" y="6256607"/>
            <a:ext cx="965372" cy="7378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36"/>
              </a:lnSpc>
              <a:spcBef>
                <a:spcPct val="0"/>
              </a:spcBef>
            </a:pPr>
            <a:r>
              <a:rPr lang="en-US" b="true" sz="4374" spc="74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03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082575" y="8320967"/>
            <a:ext cx="6541699" cy="7653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2094"/>
              </a:lnSpc>
              <a:spcBef>
                <a:spcPct val="0"/>
              </a:spcBef>
            </a:pPr>
            <a:r>
              <a:rPr lang="en-US" sz="1517" spc="148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Pertsonarekin eta bere familia/inguruarekin. Ahalduntzeko, akonpainatzeko, pertzepzio pertsonala lantzeko, bere identitatea esploratzeko...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039626" y="7759342"/>
            <a:ext cx="5122766" cy="3856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3170"/>
              </a:lnSpc>
              <a:spcBef>
                <a:spcPct val="0"/>
              </a:spcBef>
            </a:pPr>
            <a:r>
              <a:rPr lang="en-US" b="true" sz="2297" spc="39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Akonpainamendua / Esku-hartzea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685992" y="8044258"/>
            <a:ext cx="965372" cy="7378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6036"/>
              </a:lnSpc>
              <a:spcBef>
                <a:spcPct val="0"/>
              </a:spcBef>
            </a:pPr>
            <a:r>
              <a:rPr lang="en-US" b="true" sz="4374" spc="74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04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3182586" y="4637495"/>
            <a:ext cx="1870977" cy="52312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090"/>
              </a:lnSpc>
              <a:spcBef>
                <a:spcPct val="0"/>
              </a:spcBef>
            </a:pPr>
            <a:r>
              <a:rPr lang="en-US" b="true" sz="1514" spc="148">
                <a:solidFill>
                  <a:srgbClr val="010101"/>
                </a:solidFill>
                <a:latin typeface="TT Drugs Bold"/>
                <a:ea typeface="TT Drugs Bold"/>
                <a:cs typeface="TT Drugs Bold"/>
                <a:sym typeface="TT Drugs Bold"/>
              </a:rPr>
              <a:t>ESKU-HARTZE HOLISTIKOA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13070245" y="2401119"/>
            <a:ext cx="2095659" cy="353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ARLO SOZIALA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11377201" y="5031416"/>
            <a:ext cx="1378869" cy="715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OSASUN FISIKOA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15415513" y="4983479"/>
            <a:ext cx="1570321" cy="7150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</a:pPr>
            <a:r>
              <a:rPr lang="en-US" sz="2199" b="true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OSASUN</a:t>
            </a:r>
          </a:p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MENTALA</a:t>
            </a:r>
          </a:p>
        </p:txBody>
      </p:sp>
      <p:sp>
        <p:nvSpPr>
          <p:cNvPr name="TextBox 32" id="32"/>
          <p:cNvSpPr txBox="true"/>
          <p:nvPr/>
        </p:nvSpPr>
        <p:spPr>
          <a:xfrm rot="0">
            <a:off x="12989203" y="2920543"/>
            <a:ext cx="2257743" cy="353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Gizarte Langilea</a:t>
            </a:r>
          </a:p>
        </p:txBody>
      </p:sp>
      <p:sp>
        <p:nvSpPr>
          <p:cNvPr name="TextBox 33" id="33"/>
          <p:cNvSpPr txBox="true"/>
          <p:nvPr/>
        </p:nvSpPr>
        <p:spPr>
          <a:xfrm rot="0">
            <a:off x="11488619" y="6020924"/>
            <a:ext cx="1581626" cy="353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Endokrinoa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15501238" y="5979747"/>
            <a:ext cx="1208405" cy="3530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59"/>
              </a:lnSpc>
              <a:spcBef>
                <a:spcPct val="0"/>
              </a:spcBef>
            </a:pPr>
            <a:r>
              <a:rPr lang="en-US" b="true" sz="2199">
                <a:solidFill>
                  <a:srgbClr val="FFFFFF"/>
                </a:solidFill>
                <a:latin typeface="TT Drugs Bold"/>
                <a:ea typeface="TT Drugs Bold"/>
                <a:cs typeface="TT Drugs Bold"/>
                <a:sym typeface="TT Drugs Bold"/>
              </a:rPr>
              <a:t>Psikiatra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4821002" y="8304377"/>
            <a:ext cx="4687320" cy="4687320"/>
          </a:xfrm>
          <a:custGeom>
            <a:avLst/>
            <a:gdLst/>
            <a:ahLst/>
            <a:cxnLst/>
            <a:rect r="r" b="b" t="t" l="l"/>
            <a:pathLst>
              <a:path h="4687320" w="4687320">
                <a:moveTo>
                  <a:pt x="0" y="0"/>
                </a:moveTo>
                <a:lnTo>
                  <a:pt x="4687320" y="0"/>
                </a:lnTo>
                <a:lnTo>
                  <a:pt x="4687320" y="4687320"/>
                </a:lnTo>
                <a:lnTo>
                  <a:pt x="0" y="4687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-2017533" y="-2191570"/>
            <a:ext cx="4687320" cy="4687320"/>
          </a:xfrm>
          <a:custGeom>
            <a:avLst/>
            <a:gdLst/>
            <a:ahLst/>
            <a:cxnLst/>
            <a:rect r="r" b="b" t="t" l="l"/>
            <a:pathLst>
              <a:path h="4687320" w="4687320">
                <a:moveTo>
                  <a:pt x="0" y="0"/>
                </a:moveTo>
                <a:lnTo>
                  <a:pt x="4687320" y="0"/>
                </a:lnTo>
                <a:lnTo>
                  <a:pt x="4687320" y="4687320"/>
                </a:lnTo>
                <a:lnTo>
                  <a:pt x="0" y="468732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1028700" y="2797744"/>
            <a:ext cx="16365827" cy="666175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646"/>
              </a:lnSpc>
            </a:pP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Eusko Jaurlaritza, (2016). </a:t>
            </a:r>
            <a:r>
              <a:rPr lang="en-US" b="true" sz="1917" i="true" spc="187">
                <a:solidFill>
                  <a:srgbClr val="231F20"/>
                </a:solidFill>
                <a:latin typeface="TT Drugs Bold Italics"/>
                <a:ea typeface="TT Drugs Bold Italics"/>
                <a:cs typeface="TT Drugs Bold Italics"/>
                <a:sym typeface="TT Drugs Bold Italics"/>
              </a:rPr>
              <a:t>Guía de atención integral a las personas en situación de transexualidad</a:t>
            </a: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.  Eusko Jaurlaritzaren Argitalpen Zerbitzu Nagusia. Gasteiz. DOI: 10.13140/RG.2.1.5182.1686</a:t>
            </a: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Langarita Adiego, J. A., eta Mas Grau, J. (2017). Antropología y diversidad sexual y de género en España. Hacia la construcción de una especialidad disciplinaria. </a:t>
            </a:r>
            <a:r>
              <a:rPr lang="en-US" b="true" sz="1917" i="true" spc="187">
                <a:solidFill>
                  <a:srgbClr val="231F20"/>
                </a:solidFill>
                <a:latin typeface="TT Drugs Bold Italics"/>
                <a:ea typeface="TT Drugs Bold Italics"/>
                <a:cs typeface="TT Drugs Bold Italics"/>
                <a:sym typeface="TT Drugs Bold Italics"/>
              </a:rPr>
              <a:t>Disparidades. Revista De Antropología</a:t>
            </a: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, 72(2), 311–344. https://doi.org/10.3989/rdtp.2017.02.001</a:t>
            </a: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Solá Garcia, M. (2020). </a:t>
            </a:r>
            <a:r>
              <a:rPr lang="en-US" b="true" sz="1917" i="true" spc="187">
                <a:solidFill>
                  <a:srgbClr val="231F20"/>
                </a:solidFill>
                <a:latin typeface="TT Drugs Bold Italics"/>
                <a:ea typeface="TT Drugs Bold Italics"/>
                <a:cs typeface="TT Drugs Bold Italics"/>
                <a:sym typeface="TT Drugs Bold Italics"/>
              </a:rPr>
              <a:t>Guía básica sobre diversidad sexual y de género</a:t>
            </a: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. Nafarroako Berdintasunerako Institutua. Iruña.</a:t>
            </a: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Suess Schwend, A. (2015). </a:t>
            </a:r>
            <a:r>
              <a:rPr lang="en-US" b="true" sz="1917" i="true" spc="187">
                <a:solidFill>
                  <a:srgbClr val="231F20"/>
                </a:solidFill>
                <a:latin typeface="TT Drugs Bold Italics"/>
                <a:ea typeface="TT Drugs Bold Italics"/>
                <a:cs typeface="TT Drugs Bold Italics"/>
                <a:sym typeface="TT Drugs Bold Italics"/>
              </a:rPr>
              <a:t>Transitar por los géneros es un derecho: recorridos por la perspectiva de despatologización</a:t>
            </a:r>
            <a:r>
              <a:rPr lang="en-US" sz="1917" spc="187" b="true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. Programa de Doctorado: Antropología Social y Diversidad Cultural. Universidad de Granada.</a:t>
            </a:r>
          </a:p>
          <a:p>
            <a:pPr algn="l">
              <a:lnSpc>
                <a:spcPts val="2646"/>
              </a:lnSpc>
            </a:pPr>
          </a:p>
          <a:p>
            <a:pPr algn="l">
              <a:lnSpc>
                <a:spcPts val="2646"/>
              </a:lnSpc>
            </a:pPr>
          </a:p>
          <a:p>
            <a:pPr algn="l" marL="0" indent="0" lvl="0">
              <a:lnSpc>
                <a:spcPts val="2646"/>
              </a:lnSpc>
              <a:spcBef>
                <a:spcPct val="0"/>
              </a:spcBef>
            </a:pPr>
            <a:r>
              <a:rPr lang="en-US" b="true" sz="1917" spc="187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Suess Schwend, A. (2020).  La perspectiva de despatologización trans: ¿una aportación para enfoques de salud pública y prácticas clínicas en salud mental?. </a:t>
            </a:r>
            <a:r>
              <a:rPr lang="en-US" b="true" sz="1917" i="true" spc="187">
                <a:solidFill>
                  <a:srgbClr val="231F20"/>
                </a:solidFill>
                <a:latin typeface="TT Drugs Bold Italics"/>
                <a:ea typeface="TT Drugs Bold Italics"/>
                <a:cs typeface="TT Drugs Bold Italics"/>
                <a:sym typeface="TT Drugs Bold Italics"/>
                <a:hlinkClick r:id="rId4" tooltip="https://dialnet.unirioja.es/servlet/revista?codigo=2436"/>
              </a:rPr>
              <a:t>Gaceta sanitaria: Órgano oficial de la Sociedad Española de Salud Pública y Administración Sanitaria</a:t>
            </a:r>
            <a:r>
              <a:rPr lang="en-US" b="true" sz="1917" spc="187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, </a:t>
            </a:r>
            <a:r>
              <a:rPr lang="en-US" b="true" sz="1917" spc="187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  <a:hlinkClick r:id="rId5" tooltip="https://dialnet.unirioja.es/ejemplar/559812"/>
              </a:rPr>
              <a:t>34, </a:t>
            </a:r>
            <a:r>
              <a:rPr lang="en-US" b="true" sz="1917" spc="187">
                <a:solidFill>
                  <a:srgbClr val="231F20"/>
                </a:solidFill>
                <a:latin typeface="TT Drugs Bold"/>
                <a:ea typeface="TT Drugs Bold"/>
                <a:cs typeface="TT Drugs Bold"/>
                <a:sym typeface="TT Drugs Bold"/>
              </a:rPr>
              <a:t>54-60. https://doi.org/10.1016/j.gaceta.2020.07.002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3244339" y="923925"/>
            <a:ext cx="4870501" cy="98153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8022"/>
              </a:lnSpc>
              <a:spcBef>
                <a:spcPct val="0"/>
              </a:spcBef>
            </a:pPr>
            <a:r>
              <a:rPr lang="en-US" sz="5813" spc="569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Bibliografia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13177688" y="1028700"/>
            <a:ext cx="4081612" cy="868824"/>
            <a:chOff x="0" y="0"/>
            <a:chExt cx="1074992" cy="228826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074992" cy="228826"/>
            </a:xfrm>
            <a:custGeom>
              <a:avLst/>
              <a:gdLst/>
              <a:ahLst/>
              <a:cxnLst/>
              <a:rect r="r" b="b" t="t" l="l"/>
              <a:pathLst>
                <a:path h="228826" w="1074992">
                  <a:moveTo>
                    <a:pt x="0" y="0"/>
                  </a:moveTo>
                  <a:lnTo>
                    <a:pt x="1074992" y="0"/>
                  </a:lnTo>
                  <a:lnTo>
                    <a:pt x="1074992" y="228826"/>
                  </a:lnTo>
                  <a:lnTo>
                    <a:pt x="0" y="228826"/>
                  </a:lnTo>
                  <a:close/>
                </a:path>
              </a:pathLst>
            </a:custGeom>
            <a:solidFill>
              <a:srgbClr val="4BACC6">
                <a:alpha val="13725"/>
              </a:srgbClr>
            </a:solidFill>
          </p:spPr>
        </p:sp>
        <p:sp>
          <p:nvSpPr>
            <p:cNvPr name="TextBox 8" id="8"/>
            <p:cNvSpPr txBox="true"/>
            <p:nvPr/>
          </p:nvSpPr>
          <p:spPr>
            <a:xfrm>
              <a:off x="0" y="-28575"/>
              <a:ext cx="1074992" cy="25740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94"/>
                </a:lnSpc>
              </a:pP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13416751" y="1141320"/>
            <a:ext cx="3603487" cy="5864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4848"/>
              </a:lnSpc>
              <a:spcBef>
                <a:spcPct val="0"/>
              </a:spcBef>
            </a:pPr>
            <a:r>
              <a:rPr lang="en-US" sz="3513" spc="344">
                <a:solidFill>
                  <a:srgbClr val="231F20"/>
                </a:solidFill>
                <a:latin typeface="TT Drugs"/>
                <a:ea typeface="TT Drugs"/>
                <a:cs typeface="TT Drugs"/>
                <a:sym typeface="TT Drugs"/>
              </a:rPr>
              <a:t>eskerrik asko!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DAGgUKRHOhU</dc:identifier>
  <dcterms:modified xsi:type="dcterms:W3CDTF">2011-08-01T06:04:30Z</dcterms:modified>
  <cp:revision>1</cp:revision>
  <dc:title>UIG GL jardunaldiak</dc:title>
</cp:coreProperties>
</file>